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4"/>
  </p:notesMasterIdLst>
  <p:handoutMasterIdLst>
    <p:handoutMasterId r:id="rId15"/>
  </p:handoutMasterIdLst>
  <p:sldIdLst>
    <p:sldId id="958" r:id="rId2"/>
    <p:sldId id="695" r:id="rId3"/>
    <p:sldId id="696" r:id="rId4"/>
    <p:sldId id="913" r:id="rId5"/>
    <p:sldId id="837" r:id="rId6"/>
    <p:sldId id="836" r:id="rId7"/>
    <p:sldId id="791" r:id="rId8"/>
    <p:sldId id="792" r:id="rId9"/>
    <p:sldId id="839" r:id="rId10"/>
    <p:sldId id="956" r:id="rId11"/>
    <p:sldId id="912" r:id="rId12"/>
    <p:sldId id="959" r:id="rId13"/>
  </p:sldIdLst>
  <p:sldSz cx="9144000" cy="6858000" type="screen4x3"/>
  <p:notesSz cx="7315200" cy="9601200"/>
  <p:defaultTextStyle>
    <a:defPPr>
      <a:defRPr lang="en-AU"/>
    </a:defPPr>
    <a:lvl1pPr algn="l" rtl="0" fontAlgn="base">
      <a:spcBef>
        <a:spcPct val="0"/>
      </a:spcBef>
      <a:spcAft>
        <a:spcPct val="0"/>
      </a:spcAft>
      <a:defRPr sz="2000" kern="1200">
        <a:solidFill>
          <a:schemeClr val="tx1"/>
        </a:solidFill>
        <a:latin typeface="Arial" charset="0"/>
        <a:ea typeface="MS PGothic"/>
        <a:cs typeface="MS PGothic"/>
      </a:defRPr>
    </a:lvl1pPr>
    <a:lvl2pPr marL="457200" algn="l" rtl="0" fontAlgn="base">
      <a:spcBef>
        <a:spcPct val="0"/>
      </a:spcBef>
      <a:spcAft>
        <a:spcPct val="0"/>
      </a:spcAft>
      <a:defRPr sz="2000" kern="1200">
        <a:solidFill>
          <a:schemeClr val="tx1"/>
        </a:solidFill>
        <a:latin typeface="Arial" charset="0"/>
        <a:ea typeface="MS PGothic"/>
        <a:cs typeface="MS PGothic"/>
      </a:defRPr>
    </a:lvl2pPr>
    <a:lvl3pPr marL="914400" algn="l" rtl="0" fontAlgn="base">
      <a:spcBef>
        <a:spcPct val="0"/>
      </a:spcBef>
      <a:spcAft>
        <a:spcPct val="0"/>
      </a:spcAft>
      <a:defRPr sz="2000" kern="1200">
        <a:solidFill>
          <a:schemeClr val="tx1"/>
        </a:solidFill>
        <a:latin typeface="Arial" charset="0"/>
        <a:ea typeface="MS PGothic"/>
        <a:cs typeface="MS PGothic"/>
      </a:defRPr>
    </a:lvl3pPr>
    <a:lvl4pPr marL="1371600" algn="l" rtl="0" fontAlgn="base">
      <a:spcBef>
        <a:spcPct val="0"/>
      </a:spcBef>
      <a:spcAft>
        <a:spcPct val="0"/>
      </a:spcAft>
      <a:defRPr sz="2000" kern="1200">
        <a:solidFill>
          <a:schemeClr val="tx1"/>
        </a:solidFill>
        <a:latin typeface="Arial" charset="0"/>
        <a:ea typeface="MS PGothic"/>
        <a:cs typeface="MS PGothic"/>
      </a:defRPr>
    </a:lvl4pPr>
    <a:lvl5pPr marL="1828800" algn="l" rtl="0" fontAlgn="base">
      <a:spcBef>
        <a:spcPct val="0"/>
      </a:spcBef>
      <a:spcAft>
        <a:spcPct val="0"/>
      </a:spcAft>
      <a:defRPr sz="2000" kern="1200">
        <a:solidFill>
          <a:schemeClr val="tx1"/>
        </a:solidFill>
        <a:latin typeface="Arial" charset="0"/>
        <a:ea typeface="MS PGothic"/>
        <a:cs typeface="MS PGothic"/>
      </a:defRPr>
    </a:lvl5pPr>
    <a:lvl6pPr marL="2286000" algn="l" defTabSz="914400" rtl="0" eaLnBrk="1" latinLnBrk="0" hangingPunct="1">
      <a:defRPr sz="2000" kern="1200">
        <a:solidFill>
          <a:schemeClr val="tx1"/>
        </a:solidFill>
        <a:latin typeface="Arial" charset="0"/>
        <a:ea typeface="MS PGothic"/>
        <a:cs typeface="MS PGothic"/>
      </a:defRPr>
    </a:lvl6pPr>
    <a:lvl7pPr marL="2743200" algn="l" defTabSz="914400" rtl="0" eaLnBrk="1" latinLnBrk="0" hangingPunct="1">
      <a:defRPr sz="2000" kern="1200">
        <a:solidFill>
          <a:schemeClr val="tx1"/>
        </a:solidFill>
        <a:latin typeface="Arial" charset="0"/>
        <a:ea typeface="MS PGothic"/>
        <a:cs typeface="MS PGothic"/>
      </a:defRPr>
    </a:lvl7pPr>
    <a:lvl8pPr marL="3200400" algn="l" defTabSz="914400" rtl="0" eaLnBrk="1" latinLnBrk="0" hangingPunct="1">
      <a:defRPr sz="2000" kern="1200">
        <a:solidFill>
          <a:schemeClr val="tx1"/>
        </a:solidFill>
        <a:latin typeface="Arial" charset="0"/>
        <a:ea typeface="MS PGothic"/>
        <a:cs typeface="MS PGothic"/>
      </a:defRPr>
    </a:lvl8pPr>
    <a:lvl9pPr marL="3657600" algn="l" defTabSz="914400" rtl="0" eaLnBrk="1" latinLnBrk="0" hangingPunct="1">
      <a:defRPr sz="2000" kern="1200">
        <a:solidFill>
          <a:schemeClr val="tx1"/>
        </a:solidFill>
        <a:latin typeface="Arial" charset="0"/>
        <a:ea typeface="MS PGothic"/>
        <a:cs typeface="MS P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Richard Eckard" initials="" lastIdx="20" clrIdx="0"/>
  <p:cmAuthor id="1" name="Richard Eckard" initials="RJ"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6699FF"/>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8" autoAdjust="0"/>
    <p:restoredTop sz="88305" autoAdjust="0"/>
  </p:normalViewPr>
  <p:slideViewPr>
    <p:cSldViewPr>
      <p:cViewPr>
        <p:scale>
          <a:sx n="70" d="100"/>
          <a:sy n="70" d="100"/>
        </p:scale>
        <p:origin x="-1224" y="-341"/>
      </p:cViewPr>
      <p:guideLst>
        <p:guide orient="horz" pos="2160"/>
        <p:guide pos="2880"/>
      </p:guideLst>
    </p:cSldViewPr>
  </p:slideViewPr>
  <p:outlineViewPr>
    <p:cViewPr>
      <p:scale>
        <a:sx n="33" d="100"/>
        <a:sy n="33" d="100"/>
      </p:scale>
      <p:origin x="0" y="16584"/>
    </p:cViewPr>
  </p:outlineViewPr>
  <p:notesTextViewPr>
    <p:cViewPr>
      <p:scale>
        <a:sx n="100" d="100"/>
        <a:sy n="100" d="100"/>
      </p:scale>
      <p:origin x="0" y="0"/>
    </p:cViewPr>
  </p:notesTextViewPr>
  <p:sorterViewPr>
    <p:cViewPr>
      <p:scale>
        <a:sx n="90" d="100"/>
        <a:sy n="90" d="100"/>
      </p:scale>
      <p:origin x="0" y="14304"/>
    </p:cViewPr>
  </p:sorterViewPr>
  <p:notesViewPr>
    <p:cSldViewPr>
      <p:cViewPr varScale="1">
        <p:scale>
          <a:sx n="58" d="100"/>
          <a:sy n="58" d="100"/>
        </p:scale>
        <p:origin x="-1674" y="-66"/>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pitchFamily="18" charset="0"/>
                <a:ea typeface="+mn-ea"/>
                <a:cs typeface="+mn-cs"/>
              </a:defRPr>
            </a:lvl1pPr>
          </a:lstStyle>
          <a:p>
            <a:pPr>
              <a:defRPr/>
            </a:pPr>
            <a:endParaRPr lang="en-AU"/>
          </a:p>
        </p:txBody>
      </p:sp>
      <p:sp>
        <p:nvSpPr>
          <p:cNvPr id="31747" name="Rectangle 3"/>
          <p:cNvSpPr>
            <a:spLocks noGrp="1" noChangeArrowheads="1"/>
          </p:cNvSpPr>
          <p:nvPr>
            <p:ph type="dt" sz="quarter" idx="1"/>
          </p:nvPr>
        </p:nvSpPr>
        <p:spPr bwMode="auto">
          <a:xfrm>
            <a:off x="4145062"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pitchFamily="18" charset="0"/>
                <a:ea typeface="+mn-ea"/>
                <a:cs typeface="+mn-cs"/>
              </a:defRPr>
            </a:lvl1pPr>
          </a:lstStyle>
          <a:p>
            <a:pPr>
              <a:defRPr/>
            </a:pPr>
            <a:endParaRPr lang="en-AU"/>
          </a:p>
        </p:txBody>
      </p:sp>
      <p:sp>
        <p:nvSpPr>
          <p:cNvPr id="31748" name="Rectangle 4"/>
          <p:cNvSpPr>
            <a:spLocks noGrp="1" noChangeArrowheads="1"/>
          </p:cNvSpPr>
          <p:nvPr>
            <p:ph type="ftr" sz="quarter" idx="2"/>
          </p:nvPr>
        </p:nvSpPr>
        <p:spPr bwMode="auto">
          <a:xfrm>
            <a:off x="1" y="912166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pitchFamily="18" charset="0"/>
                <a:ea typeface="+mn-ea"/>
                <a:cs typeface="+mn-cs"/>
              </a:defRPr>
            </a:lvl1pPr>
          </a:lstStyle>
          <a:p>
            <a:pPr>
              <a:defRPr/>
            </a:pPr>
            <a:endParaRPr lang="en-AU"/>
          </a:p>
        </p:txBody>
      </p:sp>
      <p:sp>
        <p:nvSpPr>
          <p:cNvPr id="31749" name="Rectangle 5"/>
          <p:cNvSpPr>
            <a:spLocks noGrp="1" noChangeArrowheads="1"/>
          </p:cNvSpPr>
          <p:nvPr>
            <p:ph type="sldNum" sz="quarter" idx="3"/>
          </p:nvPr>
        </p:nvSpPr>
        <p:spPr bwMode="auto">
          <a:xfrm>
            <a:off x="4145062" y="912166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imes New Roman" pitchFamily="18" charset="0"/>
                <a:ea typeface="+mn-ea"/>
                <a:cs typeface="+mn-cs"/>
              </a:defRPr>
            </a:lvl1pPr>
          </a:lstStyle>
          <a:p>
            <a:pPr>
              <a:defRPr/>
            </a:pPr>
            <a:fld id="{DDAC8D6E-9F40-4CD8-9C92-B8A7B29F1E2B}" type="slidenum">
              <a:rPr lang="en-AU"/>
              <a:pPr>
                <a:defRPr/>
              </a:pPr>
              <a:t>‹#›</a:t>
            </a:fld>
            <a:endParaRPr lang="en-AU"/>
          </a:p>
        </p:txBody>
      </p:sp>
    </p:spTree>
    <p:extLst>
      <p:ext uri="{BB962C8B-B14F-4D97-AF65-F5344CB8AC3E}">
        <p14:creationId xmlns:p14="http://schemas.microsoft.com/office/powerpoint/2010/main" xmlns="" val="338449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pitchFamily="18" charset="0"/>
                <a:ea typeface="+mn-ea"/>
                <a:cs typeface="+mn-cs"/>
              </a:defRPr>
            </a:lvl1pPr>
          </a:lstStyle>
          <a:p>
            <a:pPr>
              <a:defRPr/>
            </a:pPr>
            <a:endParaRPr lang="en-AU"/>
          </a:p>
        </p:txBody>
      </p:sp>
      <p:sp>
        <p:nvSpPr>
          <p:cNvPr id="24579" name="Rectangle 3"/>
          <p:cNvSpPr>
            <a:spLocks noGrp="1" noChangeArrowheads="1"/>
          </p:cNvSpPr>
          <p:nvPr>
            <p:ph type="dt" idx="1"/>
          </p:nvPr>
        </p:nvSpPr>
        <p:spPr bwMode="auto">
          <a:xfrm>
            <a:off x="4145062"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pitchFamily="18" charset="0"/>
                <a:ea typeface="+mn-ea"/>
                <a:cs typeface="+mn-cs"/>
              </a:defRPr>
            </a:lvl1pPr>
          </a:lstStyle>
          <a:p>
            <a:pPr>
              <a:defRPr/>
            </a:pPr>
            <a:endParaRPr lang="en-AU"/>
          </a:p>
        </p:txBody>
      </p:sp>
      <p:sp>
        <p:nvSpPr>
          <p:cNvPr id="1434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76561" y="4560086"/>
            <a:ext cx="5362081" cy="432180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24582" name="Rectangle 6"/>
          <p:cNvSpPr>
            <a:spLocks noGrp="1" noChangeArrowheads="1"/>
          </p:cNvSpPr>
          <p:nvPr>
            <p:ph type="ftr" sz="quarter" idx="4"/>
          </p:nvPr>
        </p:nvSpPr>
        <p:spPr bwMode="auto">
          <a:xfrm>
            <a:off x="1" y="912166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pitchFamily="18" charset="0"/>
                <a:ea typeface="+mn-ea"/>
                <a:cs typeface="+mn-cs"/>
              </a:defRPr>
            </a:lvl1pPr>
          </a:lstStyle>
          <a:p>
            <a:pPr>
              <a:defRPr/>
            </a:pPr>
            <a:endParaRPr lang="en-AU"/>
          </a:p>
        </p:txBody>
      </p:sp>
      <p:sp>
        <p:nvSpPr>
          <p:cNvPr id="24583" name="Rectangle 7"/>
          <p:cNvSpPr>
            <a:spLocks noGrp="1" noChangeArrowheads="1"/>
          </p:cNvSpPr>
          <p:nvPr>
            <p:ph type="sldNum" sz="quarter" idx="5"/>
          </p:nvPr>
        </p:nvSpPr>
        <p:spPr bwMode="auto">
          <a:xfrm>
            <a:off x="4145062" y="912166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imes New Roman" pitchFamily="18" charset="0"/>
                <a:ea typeface="+mn-ea"/>
                <a:cs typeface="+mn-cs"/>
              </a:defRPr>
            </a:lvl1pPr>
          </a:lstStyle>
          <a:p>
            <a:pPr>
              <a:defRPr/>
            </a:pPr>
            <a:fld id="{A2C9C69C-2081-4868-A2C7-00213D8F733A}" type="slidenum">
              <a:rPr lang="en-AU"/>
              <a:pPr>
                <a:defRPr/>
              </a:pPr>
              <a:t>‹#›</a:t>
            </a:fld>
            <a:endParaRPr lang="en-AU"/>
          </a:p>
        </p:txBody>
      </p:sp>
    </p:spTree>
    <p:extLst>
      <p:ext uri="{BB962C8B-B14F-4D97-AF65-F5344CB8AC3E}">
        <p14:creationId xmlns:p14="http://schemas.microsoft.com/office/powerpoint/2010/main" xmlns="" val="1497834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5" name="Slide Image Placeholder 1"/>
          <p:cNvSpPr>
            <a:spLocks noGrp="1" noRot="1" noChangeAspect="1"/>
          </p:cNvSpPr>
          <p:nvPr>
            <p:ph type="sldImg"/>
          </p:nvPr>
        </p:nvSpPr>
        <p:spPr>
          <a:ln/>
        </p:spPr>
      </p:sp>
      <p:sp>
        <p:nvSpPr>
          <p:cNvPr id="907266" name="Notes Placeholder 2"/>
          <p:cNvSpPr>
            <a:spLocks noGrp="1"/>
          </p:cNvSpPr>
          <p:nvPr>
            <p:ph type="body" idx="1"/>
          </p:nvPr>
        </p:nvSpPr>
        <p:spPr>
          <a:noFill/>
          <a:ln/>
        </p:spPr>
        <p:txBody>
          <a:bodyPr/>
          <a:lstStyle/>
          <a:p>
            <a:r>
              <a:rPr lang="en-AU" smtClean="0"/>
              <a:t>Ensure that it is verbally made clear to the audience that the calculations in the case studies are simplified calculations only for the purpose of demonstration. To gain offsets for any of the abatement strategies used as examples here, there would need to exist an approved CFI methodology that details the quantification protocol and proves that the abatement strategy used would achieve the abatement claimed. </a:t>
            </a:r>
          </a:p>
        </p:txBody>
      </p:sp>
      <p:sp>
        <p:nvSpPr>
          <p:cNvPr id="4" name="Slide Number Placeholder 3"/>
          <p:cNvSpPr>
            <a:spLocks noGrp="1"/>
          </p:cNvSpPr>
          <p:nvPr>
            <p:ph type="sldNum" sz="quarter" idx="5"/>
          </p:nvPr>
        </p:nvSpPr>
        <p:spPr/>
        <p:txBody>
          <a:bodyPr/>
          <a:lstStyle/>
          <a:p>
            <a:pPr>
              <a:defRPr/>
            </a:pPr>
            <a:fld id="{0FCC1B56-A740-4E99-B6D6-AEBDEBBF5B47}" type="slidenum">
              <a:rPr lang="en-AU" smtClean="0"/>
              <a:pPr>
                <a:defRPr/>
              </a:pPr>
              <a:t>2</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5011_PPT_BG_EndPage"/>
          <p:cNvPicPr>
            <a:picLocks noChangeAspect="1" noChangeArrowheads="1"/>
          </p:cNvPicPr>
          <p:nvPr/>
        </p:nvPicPr>
        <p:blipFill>
          <a:blip r:embed="rId2" cstate="print"/>
          <a:srcRect/>
          <a:stretch>
            <a:fillRect/>
          </a:stretch>
        </p:blipFill>
        <p:spPr bwMode="auto">
          <a:xfrm>
            <a:off x="-1588" y="0"/>
            <a:ext cx="9145588" cy="6859588"/>
          </a:xfrm>
          <a:prstGeom prst="rect">
            <a:avLst/>
          </a:prstGeom>
          <a:noFill/>
          <a:ln w="9525">
            <a:noFill/>
            <a:miter lim="800000"/>
            <a:headEnd/>
            <a:tailEnd/>
          </a:ln>
        </p:spPr>
      </p:pic>
      <p:sp>
        <p:nvSpPr>
          <p:cNvPr id="5" name="Line 10"/>
          <p:cNvSpPr>
            <a:spLocks noChangeShapeType="1"/>
          </p:cNvSpPr>
          <p:nvPr/>
        </p:nvSpPr>
        <p:spPr bwMode="auto">
          <a:xfrm>
            <a:off x="3144838" y="1785938"/>
            <a:ext cx="1587" cy="1312862"/>
          </a:xfrm>
          <a:prstGeom prst="line">
            <a:avLst/>
          </a:prstGeom>
          <a:noFill/>
          <a:ln w="9525">
            <a:solidFill>
              <a:schemeClr val="bg1"/>
            </a:solidFill>
            <a:round/>
            <a:headEnd/>
            <a:tailEnd/>
          </a:ln>
        </p:spPr>
        <p:txBody>
          <a:bodyPr wrap="none" anchor="ctr"/>
          <a:lstStyle/>
          <a:p>
            <a:pPr eaLnBrk="0" hangingPunct="0">
              <a:defRPr/>
            </a:pPr>
            <a:endParaRPr lang="en-AU" sz="2800">
              <a:latin typeface="Times" pitchFamily="18" charset="0"/>
              <a:ea typeface="MS PGothic" pitchFamily="34" charset="-128"/>
              <a:cs typeface="+mn-cs"/>
            </a:endParaRPr>
          </a:p>
        </p:txBody>
      </p:sp>
      <p:pic>
        <p:nvPicPr>
          <p:cNvPr id="6" name="Picture 13" descr="UOM-Rev3D_S_sm"/>
          <p:cNvPicPr>
            <a:picLocks noChangeAspect="1" noChangeArrowheads="1"/>
          </p:cNvPicPr>
          <p:nvPr userDrawn="1"/>
        </p:nvPicPr>
        <p:blipFill>
          <a:blip r:embed="rId3" cstate="print"/>
          <a:srcRect/>
          <a:stretch>
            <a:fillRect/>
          </a:stretch>
        </p:blipFill>
        <p:spPr bwMode="auto">
          <a:xfrm>
            <a:off x="1546225" y="1752600"/>
            <a:ext cx="1347788" cy="1366838"/>
          </a:xfrm>
          <a:prstGeom prst="rect">
            <a:avLst/>
          </a:prstGeom>
          <a:noFill/>
          <a:ln w="9525">
            <a:noFill/>
            <a:miter lim="800000"/>
            <a:headEnd/>
            <a:tailEnd/>
          </a:ln>
        </p:spPr>
      </p:pic>
      <p:sp>
        <p:nvSpPr>
          <p:cNvPr id="9232" name="Rectangle 16"/>
          <p:cNvSpPr>
            <a:spLocks noGrp="1" noChangeArrowheads="1"/>
          </p:cNvSpPr>
          <p:nvPr>
            <p:ph type="ctrTitle" sz="quarter"/>
          </p:nvPr>
        </p:nvSpPr>
        <p:spPr>
          <a:xfrm>
            <a:off x="3352800" y="1905000"/>
            <a:ext cx="5486400" cy="1143000"/>
          </a:xfrm>
        </p:spPr>
        <p:txBody>
          <a:bodyPr/>
          <a:lstStyle>
            <a:lvl1pPr>
              <a:defRPr/>
            </a:lvl1pPr>
          </a:lstStyle>
          <a:p>
            <a:r>
              <a:rPr lang="en-US" smtClean="0"/>
              <a:t>Click to edit Master title style</a:t>
            </a:r>
            <a:endParaRPr lang="en-US"/>
          </a:p>
        </p:txBody>
      </p:sp>
      <p:sp>
        <p:nvSpPr>
          <p:cNvPr id="9233" name="Rectangle 17"/>
          <p:cNvSpPr>
            <a:spLocks noGrp="1" noChangeArrowheads="1"/>
          </p:cNvSpPr>
          <p:nvPr>
            <p:ph type="subTitle" sz="quarter" idx="1"/>
          </p:nvPr>
        </p:nvSpPr>
        <p:spPr>
          <a:xfrm>
            <a:off x="1371600" y="3886200"/>
            <a:ext cx="6400800" cy="609600"/>
          </a:xfrm>
        </p:spPr>
        <p:txBody>
          <a:bodyPr/>
          <a:lstStyle>
            <a:lvl1pPr marL="0" indent="0" algn="ctr">
              <a:buFontTx/>
              <a:buNone/>
              <a:defRPr>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
            <a:ext cx="2019300" cy="6019800"/>
          </a:xfrm>
        </p:spPr>
        <p:txBody>
          <a:bodyPr vert="eaVert"/>
          <a:lstStyle/>
          <a:p>
            <a:r>
              <a:rPr lang="en-US" dirty="0" smtClean="0"/>
              <a:t>Click to edit Master title style</a:t>
            </a:r>
            <a:endParaRPr lang="en-AU" dirty="0"/>
          </a:p>
        </p:txBody>
      </p:sp>
      <p:sp>
        <p:nvSpPr>
          <p:cNvPr id="3" name="Vertical Text Placeholder 2"/>
          <p:cNvSpPr>
            <a:spLocks noGrp="1"/>
          </p:cNvSpPr>
          <p:nvPr>
            <p:ph type="body" orient="vert" idx="1"/>
          </p:nvPr>
        </p:nvSpPr>
        <p:spPr>
          <a:xfrm>
            <a:off x="685800" y="76200"/>
            <a:ext cx="59055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Heading Slide">
    <p:spTree>
      <p:nvGrpSpPr>
        <p:cNvPr id="1" name=""/>
        <p:cNvGrpSpPr/>
        <p:nvPr/>
      </p:nvGrpSpPr>
      <p:grpSpPr>
        <a:xfrm>
          <a:off x="0" y="0"/>
          <a:ext cx="0" cy="0"/>
          <a:chOff x="0" y="0"/>
          <a:chExt cx="0" cy="0"/>
        </a:xfrm>
      </p:grpSpPr>
      <p:pic>
        <p:nvPicPr>
          <p:cNvPr id="4" name="Picture 9" descr="5011_PPT_BG_EndPage"/>
          <p:cNvPicPr>
            <a:picLocks noChangeAspect="1" noChangeArrowheads="1"/>
          </p:cNvPicPr>
          <p:nvPr/>
        </p:nvPicPr>
        <p:blipFill>
          <a:blip r:embed="rId2" cstate="print"/>
          <a:srcRect/>
          <a:stretch>
            <a:fillRect/>
          </a:stretch>
        </p:blipFill>
        <p:spPr bwMode="auto">
          <a:xfrm>
            <a:off x="-1588" y="0"/>
            <a:ext cx="9145588" cy="6859588"/>
          </a:xfrm>
          <a:prstGeom prst="rect">
            <a:avLst/>
          </a:prstGeom>
          <a:noFill/>
          <a:ln w="9525">
            <a:noFill/>
            <a:miter lim="800000"/>
            <a:headEnd/>
            <a:tailEnd/>
          </a:ln>
        </p:spPr>
      </p:pic>
      <p:sp>
        <p:nvSpPr>
          <p:cNvPr id="9232" name="Rectangle 16"/>
          <p:cNvSpPr>
            <a:spLocks noGrp="1" noChangeArrowheads="1"/>
          </p:cNvSpPr>
          <p:nvPr>
            <p:ph type="ctrTitle" sz="quarter"/>
          </p:nvPr>
        </p:nvSpPr>
        <p:spPr>
          <a:xfrm>
            <a:off x="990600" y="3048000"/>
            <a:ext cx="7255328" cy="1828800"/>
          </a:xfrm>
        </p:spPr>
        <p:txBody>
          <a:bodyPr/>
          <a:lstStyle>
            <a:lvl1pPr algn="ctr">
              <a:defRPr/>
            </a:lvl1pPr>
          </a:lstStyle>
          <a:p>
            <a:r>
              <a:rPr lang="en-US" smtClean="0"/>
              <a:t>Click to edit Master title style</a:t>
            </a:r>
            <a:endParaRPr lang="en-US" dirty="0"/>
          </a:p>
        </p:txBody>
      </p:sp>
      <p:sp>
        <p:nvSpPr>
          <p:cNvPr id="9233" name="Rectangle 17"/>
          <p:cNvSpPr>
            <a:spLocks noGrp="1" noChangeArrowheads="1"/>
          </p:cNvSpPr>
          <p:nvPr>
            <p:ph type="subTitle" sz="quarter" idx="1"/>
          </p:nvPr>
        </p:nvSpPr>
        <p:spPr>
          <a:xfrm>
            <a:off x="990600" y="1524000"/>
            <a:ext cx="7086600" cy="609600"/>
          </a:xfrm>
        </p:spPr>
        <p:txBody>
          <a:bodyPr/>
          <a:lstStyle>
            <a:lvl1pPr marL="0" indent="0" algn="ctr">
              <a:buFontTx/>
              <a:buNone/>
              <a:defRPr>
                <a:solidFill>
                  <a:schemeClr val="bg1"/>
                </a:solidFill>
              </a:defRPr>
            </a:lvl1pPr>
          </a:lstStyle>
          <a:p>
            <a:r>
              <a:rPr lang="en-US" smtClean="0"/>
              <a:t>Click to edit Master subtitle style</a:t>
            </a:r>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28926" y="0"/>
            <a:ext cx="5757874" cy="857232"/>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214422"/>
            <a:ext cx="4040188" cy="96045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214422"/>
            <a:ext cx="4041775" cy="960453"/>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1812925" y="107950"/>
            <a:ext cx="0" cy="862013"/>
          </a:xfrm>
          <a:prstGeom prst="line">
            <a:avLst/>
          </a:prstGeom>
          <a:noFill/>
          <a:ln w="9525">
            <a:solidFill>
              <a:schemeClr val="bg1"/>
            </a:solidFill>
            <a:round/>
            <a:headEnd/>
            <a:tailEnd/>
          </a:ln>
        </p:spPr>
        <p:txBody>
          <a:bodyPr wrap="none" anchor="ctr"/>
          <a:lstStyle/>
          <a:p>
            <a:pPr eaLnBrk="0" hangingPunct="0">
              <a:defRPr/>
            </a:pPr>
            <a:endParaRPr lang="en-AU" sz="2800">
              <a:latin typeface="Times" pitchFamily="18" charset="0"/>
              <a:ea typeface="MS PGothic" pitchFamily="34" charset="-128"/>
              <a:cs typeface="+mn-cs"/>
            </a:endParaRPr>
          </a:p>
        </p:txBody>
      </p:sp>
      <p:pic>
        <p:nvPicPr>
          <p:cNvPr id="1027" name="Picture 9" descr="UOM-Rev3D_S_sm"/>
          <p:cNvPicPr>
            <a:picLocks noChangeAspect="1" noChangeArrowheads="1"/>
          </p:cNvPicPr>
          <p:nvPr/>
        </p:nvPicPr>
        <p:blipFill>
          <a:blip r:embed="rId14" cstate="print"/>
          <a:srcRect/>
          <a:stretch>
            <a:fillRect/>
          </a:stretch>
        </p:blipFill>
        <p:spPr bwMode="auto">
          <a:xfrm>
            <a:off x="533400" y="119063"/>
            <a:ext cx="860425" cy="871537"/>
          </a:xfrm>
          <a:prstGeom prst="rect">
            <a:avLst/>
          </a:prstGeom>
          <a:noFill/>
          <a:ln w="9525">
            <a:noFill/>
            <a:miter lim="800000"/>
            <a:headEnd/>
            <a:tailEnd/>
          </a:ln>
        </p:spPr>
      </p:pic>
      <p:sp>
        <p:nvSpPr>
          <p:cNvPr id="1034" name="Rectangle 10"/>
          <p:cNvSpPr>
            <a:spLocks noChangeArrowheads="1"/>
          </p:cNvSpPr>
          <p:nvPr/>
        </p:nvSpPr>
        <p:spPr bwMode="auto">
          <a:xfrm>
            <a:off x="0" y="0"/>
            <a:ext cx="9144000" cy="838200"/>
          </a:xfrm>
          <a:prstGeom prst="rect">
            <a:avLst/>
          </a:prstGeom>
          <a:solidFill>
            <a:srgbClr val="003368"/>
          </a:solidFill>
          <a:ln w="9525">
            <a:noFill/>
            <a:miter lim="800000"/>
            <a:headEnd/>
            <a:tailEnd/>
          </a:ln>
          <a:effectLst/>
        </p:spPr>
        <p:txBody>
          <a:bodyPr wrap="none" anchor="ctr"/>
          <a:lstStyle/>
          <a:p>
            <a:pPr algn="ctr" eaLnBrk="0" hangingPunct="0">
              <a:defRPr/>
            </a:pPr>
            <a:endParaRPr lang="en-AU" sz="2800">
              <a:latin typeface="Times" pitchFamily="18" charset="0"/>
              <a:ea typeface="MS PGothic" pitchFamily="34" charset="-128"/>
              <a:cs typeface="+mn-cs"/>
            </a:endParaRPr>
          </a:p>
        </p:txBody>
      </p:sp>
      <p:sp>
        <p:nvSpPr>
          <p:cNvPr id="1035" name="Line 11"/>
          <p:cNvSpPr>
            <a:spLocks noChangeShapeType="1"/>
          </p:cNvSpPr>
          <p:nvPr/>
        </p:nvSpPr>
        <p:spPr bwMode="auto">
          <a:xfrm>
            <a:off x="2743200" y="107950"/>
            <a:ext cx="1588" cy="519113"/>
          </a:xfrm>
          <a:prstGeom prst="line">
            <a:avLst/>
          </a:prstGeom>
          <a:noFill/>
          <a:ln w="9525">
            <a:solidFill>
              <a:schemeClr val="bg1"/>
            </a:solidFill>
            <a:round/>
            <a:headEnd/>
            <a:tailEnd/>
          </a:ln>
        </p:spPr>
        <p:txBody>
          <a:bodyPr wrap="none" anchor="ctr"/>
          <a:lstStyle/>
          <a:p>
            <a:pPr eaLnBrk="0" hangingPunct="0">
              <a:defRPr/>
            </a:pPr>
            <a:endParaRPr lang="en-AU" sz="2800">
              <a:latin typeface="Times" pitchFamily="18" charset="0"/>
              <a:ea typeface="MS PGothic" pitchFamily="34" charset="-128"/>
              <a:cs typeface="+mn-cs"/>
            </a:endParaRPr>
          </a:p>
        </p:txBody>
      </p:sp>
      <p:pic>
        <p:nvPicPr>
          <p:cNvPr id="1030" name="Picture 13" descr="UOM-Rev3D_H_sm"/>
          <p:cNvPicPr>
            <a:picLocks noChangeAspect="1" noChangeArrowheads="1"/>
          </p:cNvPicPr>
          <p:nvPr/>
        </p:nvPicPr>
        <p:blipFill>
          <a:blip r:embed="rId15" cstate="print"/>
          <a:srcRect/>
          <a:stretch>
            <a:fillRect/>
          </a:stretch>
        </p:blipFill>
        <p:spPr bwMode="auto">
          <a:xfrm>
            <a:off x="152400" y="107950"/>
            <a:ext cx="2362200" cy="612775"/>
          </a:xfrm>
          <a:prstGeom prst="rect">
            <a:avLst/>
          </a:prstGeom>
          <a:noFill/>
          <a:ln w="9525">
            <a:noFill/>
            <a:miter lim="800000"/>
            <a:headEnd/>
            <a:tailEnd/>
          </a:ln>
        </p:spPr>
      </p:pic>
      <p:sp>
        <p:nvSpPr>
          <p:cNvPr id="1038" name="Line 14"/>
          <p:cNvSpPr>
            <a:spLocks noChangeShapeType="1"/>
          </p:cNvSpPr>
          <p:nvPr/>
        </p:nvSpPr>
        <p:spPr bwMode="auto">
          <a:xfrm>
            <a:off x="0" y="6400800"/>
            <a:ext cx="9144000" cy="0"/>
          </a:xfrm>
          <a:prstGeom prst="line">
            <a:avLst/>
          </a:prstGeom>
          <a:noFill/>
          <a:ln w="9525">
            <a:solidFill>
              <a:srgbClr val="003368"/>
            </a:solidFill>
            <a:round/>
            <a:headEnd/>
            <a:tailEnd/>
          </a:ln>
        </p:spPr>
        <p:txBody>
          <a:bodyPr wrap="none" anchor="ctr"/>
          <a:lstStyle/>
          <a:p>
            <a:pPr eaLnBrk="0" hangingPunct="0">
              <a:defRPr/>
            </a:pPr>
            <a:endParaRPr lang="en-AU" sz="2800">
              <a:latin typeface="Times" pitchFamily="18" charset="0"/>
              <a:ea typeface="MS PGothic" pitchFamily="34" charset="-128"/>
              <a:cs typeface="+mn-cs"/>
            </a:endParaRPr>
          </a:p>
        </p:txBody>
      </p:sp>
      <p:sp>
        <p:nvSpPr>
          <p:cNvPr id="1040" name="Rectangle 16"/>
          <p:cNvSpPr>
            <a:spLocks noChangeArrowheads="1"/>
          </p:cNvSpPr>
          <p:nvPr/>
        </p:nvSpPr>
        <p:spPr bwMode="auto">
          <a:xfrm>
            <a:off x="0" y="838200"/>
            <a:ext cx="9144000" cy="76200"/>
          </a:xfrm>
          <a:prstGeom prst="rect">
            <a:avLst/>
          </a:prstGeom>
          <a:solidFill>
            <a:srgbClr val="759FB8"/>
          </a:solidFill>
          <a:ln w="9525">
            <a:noFill/>
            <a:miter lim="800000"/>
            <a:headEnd/>
            <a:tailEnd/>
          </a:ln>
          <a:effectLst>
            <a:outerShdw algn="ctr" rotWithShape="0">
              <a:srgbClr val="808080">
                <a:alpha val="45000"/>
              </a:srgbClr>
            </a:outerShdw>
          </a:effectLst>
        </p:spPr>
        <p:txBody>
          <a:bodyPr wrap="none" anchor="ctr"/>
          <a:lstStyle/>
          <a:p>
            <a:pPr algn="ctr" eaLnBrk="0" hangingPunct="0">
              <a:defRPr/>
            </a:pPr>
            <a:endParaRPr lang="en-AU" sz="2800">
              <a:latin typeface="Times" pitchFamily="18" charset="0"/>
              <a:ea typeface="MS PGothic" pitchFamily="34" charset="-128"/>
              <a:cs typeface="+mn-cs"/>
            </a:endParaRPr>
          </a:p>
        </p:txBody>
      </p:sp>
      <p:sp>
        <p:nvSpPr>
          <p:cNvPr id="1033" name="Rectangle 18"/>
          <p:cNvSpPr>
            <a:spLocks noGrp="1" noChangeArrowheads="1"/>
          </p:cNvSpPr>
          <p:nvPr>
            <p:ph type="title"/>
          </p:nvPr>
        </p:nvSpPr>
        <p:spPr bwMode="auto">
          <a:xfrm>
            <a:off x="2971800" y="76200"/>
            <a:ext cx="5791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2" name="Rectangle 19"/>
          <p:cNvSpPr>
            <a:spLocks noGrp="1" noChangeArrowheads="1"/>
          </p:cNvSpPr>
          <p:nvPr>
            <p:ph type="body" idx="1"/>
          </p:nvPr>
        </p:nvSpPr>
        <p:spPr bwMode="auto">
          <a:xfrm>
            <a:off x="685800" y="12192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Lst>
  <p:hf sldNum="0" hdr="0" ftr="0" dt="0"/>
  <p:txStyles>
    <p:titleStyle>
      <a:lvl1pPr algn="l" rtl="0" eaLnBrk="0" fontAlgn="base" hangingPunct="0">
        <a:spcBef>
          <a:spcPct val="0"/>
        </a:spcBef>
        <a:spcAft>
          <a:spcPct val="0"/>
        </a:spcAft>
        <a:defRPr sz="2800" b="1">
          <a:solidFill>
            <a:schemeClr val="bg1"/>
          </a:solidFill>
          <a:latin typeface="+mj-lt"/>
          <a:ea typeface="MS PGothic"/>
          <a:cs typeface="MS PGothic"/>
        </a:defRPr>
      </a:lvl1pPr>
      <a:lvl2pPr algn="l" rtl="0" eaLnBrk="0" fontAlgn="base" hangingPunct="0">
        <a:spcBef>
          <a:spcPct val="0"/>
        </a:spcBef>
        <a:spcAft>
          <a:spcPct val="0"/>
        </a:spcAft>
        <a:defRPr sz="2800" b="1">
          <a:solidFill>
            <a:schemeClr val="bg1"/>
          </a:solidFill>
          <a:latin typeface="Arial" charset="0"/>
          <a:ea typeface="MS PGothic"/>
          <a:cs typeface="MS PGothic"/>
        </a:defRPr>
      </a:lvl2pPr>
      <a:lvl3pPr algn="l" rtl="0" eaLnBrk="0" fontAlgn="base" hangingPunct="0">
        <a:spcBef>
          <a:spcPct val="0"/>
        </a:spcBef>
        <a:spcAft>
          <a:spcPct val="0"/>
        </a:spcAft>
        <a:defRPr sz="2800" b="1">
          <a:solidFill>
            <a:schemeClr val="bg1"/>
          </a:solidFill>
          <a:latin typeface="Arial" charset="0"/>
          <a:ea typeface="MS PGothic"/>
          <a:cs typeface="MS PGothic"/>
        </a:defRPr>
      </a:lvl3pPr>
      <a:lvl4pPr algn="l" rtl="0" eaLnBrk="0" fontAlgn="base" hangingPunct="0">
        <a:spcBef>
          <a:spcPct val="0"/>
        </a:spcBef>
        <a:spcAft>
          <a:spcPct val="0"/>
        </a:spcAft>
        <a:defRPr sz="2800" b="1">
          <a:solidFill>
            <a:schemeClr val="bg1"/>
          </a:solidFill>
          <a:latin typeface="Arial" charset="0"/>
          <a:ea typeface="MS PGothic"/>
          <a:cs typeface="MS PGothic"/>
        </a:defRPr>
      </a:lvl4pPr>
      <a:lvl5pPr algn="l" rtl="0" eaLnBrk="0" fontAlgn="base" hangingPunct="0">
        <a:spcBef>
          <a:spcPct val="0"/>
        </a:spcBef>
        <a:spcAft>
          <a:spcPct val="0"/>
        </a:spcAft>
        <a:defRPr sz="2800" b="1">
          <a:solidFill>
            <a:schemeClr val="bg1"/>
          </a:solidFill>
          <a:latin typeface="Arial" charset="0"/>
          <a:ea typeface="MS PGothic"/>
          <a:cs typeface="MS PGothic"/>
        </a:defRPr>
      </a:lvl5pPr>
      <a:lvl6pPr marL="457200" algn="l" rtl="0" eaLnBrk="1" fontAlgn="base" hangingPunct="1">
        <a:spcBef>
          <a:spcPct val="0"/>
        </a:spcBef>
        <a:spcAft>
          <a:spcPct val="0"/>
        </a:spcAft>
        <a:defRPr sz="2000" b="1">
          <a:solidFill>
            <a:schemeClr val="bg1"/>
          </a:solidFill>
          <a:latin typeface="Arial" charset="0"/>
          <a:ea typeface="ＭＳ Ｐゴシック" pitchFamily="34" charset="-128"/>
        </a:defRPr>
      </a:lvl6pPr>
      <a:lvl7pPr marL="914400" algn="l" rtl="0" eaLnBrk="1" fontAlgn="base" hangingPunct="1">
        <a:spcBef>
          <a:spcPct val="0"/>
        </a:spcBef>
        <a:spcAft>
          <a:spcPct val="0"/>
        </a:spcAft>
        <a:defRPr sz="2000" b="1">
          <a:solidFill>
            <a:schemeClr val="bg1"/>
          </a:solidFill>
          <a:latin typeface="Arial" charset="0"/>
          <a:ea typeface="ＭＳ Ｐゴシック" pitchFamily="34" charset="-128"/>
        </a:defRPr>
      </a:lvl7pPr>
      <a:lvl8pPr marL="1371600" algn="l" rtl="0" eaLnBrk="1" fontAlgn="base" hangingPunct="1">
        <a:spcBef>
          <a:spcPct val="0"/>
        </a:spcBef>
        <a:spcAft>
          <a:spcPct val="0"/>
        </a:spcAft>
        <a:defRPr sz="2000" b="1">
          <a:solidFill>
            <a:schemeClr val="bg1"/>
          </a:solidFill>
          <a:latin typeface="Arial" charset="0"/>
          <a:ea typeface="ＭＳ Ｐゴシック" pitchFamily="34" charset="-128"/>
        </a:defRPr>
      </a:lvl8pPr>
      <a:lvl9pPr marL="1828800" algn="l" rtl="0" eaLnBrk="1" fontAlgn="base" hangingPunct="1">
        <a:spcBef>
          <a:spcPct val="0"/>
        </a:spcBef>
        <a:spcAft>
          <a:spcPct val="0"/>
        </a:spcAft>
        <a:defRPr sz="2000" b="1">
          <a:solidFill>
            <a:schemeClr val="bg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a:cs typeface="MS PGothic"/>
        </a:defRPr>
      </a:lvl1pPr>
      <a:lvl2pPr marL="742950" indent="-285750" algn="l" rtl="0" eaLnBrk="0" fontAlgn="base" hangingPunct="0">
        <a:spcBef>
          <a:spcPct val="20000"/>
        </a:spcBef>
        <a:spcAft>
          <a:spcPct val="0"/>
        </a:spcAft>
        <a:buChar char="–"/>
        <a:defRPr sz="2800">
          <a:solidFill>
            <a:schemeClr val="tx1"/>
          </a:solidFill>
          <a:latin typeface="+mn-lt"/>
          <a:ea typeface="MS PGothic"/>
          <a:cs typeface="MS PGothic"/>
        </a:defRPr>
      </a:lvl2pPr>
      <a:lvl3pPr marL="1143000" indent="-228600" algn="l" rtl="0" eaLnBrk="0" fontAlgn="base" hangingPunct="0">
        <a:spcBef>
          <a:spcPct val="20000"/>
        </a:spcBef>
        <a:spcAft>
          <a:spcPct val="0"/>
        </a:spcAft>
        <a:buChar char="•"/>
        <a:defRPr sz="2400">
          <a:solidFill>
            <a:schemeClr val="tx1"/>
          </a:solidFill>
          <a:latin typeface="+mn-lt"/>
          <a:ea typeface="MS PGothic"/>
          <a:cs typeface="MS PGothic"/>
        </a:defRPr>
      </a:lvl3pPr>
      <a:lvl4pPr marL="1600200" indent="-228600" algn="l" rtl="0" eaLnBrk="0" fontAlgn="base" hangingPunct="0">
        <a:spcBef>
          <a:spcPct val="20000"/>
        </a:spcBef>
        <a:spcAft>
          <a:spcPct val="0"/>
        </a:spcAft>
        <a:buChar char="–"/>
        <a:defRPr sz="2000">
          <a:solidFill>
            <a:schemeClr val="tx1"/>
          </a:solidFill>
          <a:latin typeface="+mn-lt"/>
          <a:ea typeface="MS PGothic"/>
          <a:cs typeface="MS PGothic"/>
        </a:defRPr>
      </a:lvl4pPr>
      <a:lvl5pPr marL="2057400" indent="-228600" algn="l" rtl="0" eaLnBrk="0" fontAlgn="base" hangingPunct="0">
        <a:spcBef>
          <a:spcPct val="20000"/>
        </a:spcBef>
        <a:spcAft>
          <a:spcPct val="0"/>
        </a:spcAft>
        <a:buChar char="»"/>
        <a:defRPr sz="2000">
          <a:solidFill>
            <a:schemeClr val="tx1"/>
          </a:solidFill>
          <a:latin typeface="+mn-lt"/>
          <a:ea typeface="MS PGothic"/>
          <a:cs typeface="MS PGothic"/>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CC Logo uni Blue.jpg"/>
          <p:cNvPicPr>
            <a:picLocks noChangeAspect="1"/>
          </p:cNvPicPr>
          <p:nvPr/>
        </p:nvPicPr>
        <p:blipFill>
          <a:blip r:embed="rId2" cstate="print"/>
          <a:stretch>
            <a:fillRect/>
          </a:stretch>
        </p:blipFill>
        <p:spPr>
          <a:xfrm>
            <a:off x="0" y="5468314"/>
            <a:ext cx="2987824" cy="1389686"/>
          </a:xfrm>
          <a:prstGeom prst="rect">
            <a:avLst/>
          </a:prstGeom>
        </p:spPr>
      </p:pic>
      <p:sp>
        <p:nvSpPr>
          <p:cNvPr id="2" name="Title 1"/>
          <p:cNvSpPr>
            <a:spLocks noGrp="1"/>
          </p:cNvSpPr>
          <p:nvPr>
            <p:ph type="ctrTitle" sz="quarter"/>
          </p:nvPr>
        </p:nvSpPr>
        <p:spPr>
          <a:xfrm>
            <a:off x="971600" y="2204864"/>
            <a:ext cx="7255328" cy="1828800"/>
          </a:xfrm>
        </p:spPr>
        <p:txBody>
          <a:bodyPr/>
          <a:lstStyle/>
          <a:p>
            <a:r>
              <a:rPr lang="en-AU" dirty="0" smtClean="0"/>
              <a:t>The Carbon Farming Initiative and Agricultural Emissions</a:t>
            </a:r>
            <a:br>
              <a:rPr lang="en-AU" dirty="0" smtClean="0"/>
            </a:br>
            <a:endParaRPr lang="en-AU" dirty="0"/>
          </a:p>
        </p:txBody>
      </p:sp>
      <p:sp>
        <p:nvSpPr>
          <p:cNvPr id="3" name="Subtitle 2"/>
          <p:cNvSpPr>
            <a:spLocks noGrp="1"/>
          </p:cNvSpPr>
          <p:nvPr>
            <p:ph type="subTitle" sz="quarter" idx="1"/>
          </p:nvPr>
        </p:nvSpPr>
        <p:spPr>
          <a:xfrm>
            <a:off x="1115616" y="4293096"/>
            <a:ext cx="7086600" cy="1512168"/>
          </a:xfrm>
        </p:spPr>
        <p:txBody>
          <a:bodyPr/>
          <a:lstStyle/>
          <a:p>
            <a:pPr lvl="0"/>
            <a:r>
              <a:rPr lang="en-AU" sz="2000" dirty="0" smtClean="0"/>
              <a:t>This presentation was prepared by the University of Melbourne for the Regional Landcare Facilitator training funded through the Australian Government’s Carbon Farming Initiative Communications Program </a:t>
            </a:r>
          </a:p>
          <a:p>
            <a:endParaRPr lang="en-AU" sz="2000" dirty="0"/>
          </a:p>
        </p:txBody>
      </p:sp>
      <p:pic>
        <p:nvPicPr>
          <p:cNvPr id="4" name="Picture 1"/>
          <p:cNvPicPr>
            <a:picLocks noChangeAspect="1" noChangeArrowheads="1"/>
          </p:cNvPicPr>
          <p:nvPr/>
        </p:nvPicPr>
        <p:blipFill>
          <a:blip r:embed="rId3" cstate="print"/>
          <a:srcRect/>
          <a:stretch>
            <a:fillRect/>
          </a:stretch>
        </p:blipFill>
        <p:spPr bwMode="auto">
          <a:xfrm>
            <a:off x="3347864" y="188640"/>
            <a:ext cx="2416746" cy="1853943"/>
          </a:xfrm>
          <a:prstGeom prst="rect">
            <a:avLst/>
          </a:prstGeom>
          <a:noFill/>
          <a:ln w="9525">
            <a:noFill/>
            <a:miter lim="800000"/>
            <a:headEnd/>
            <a:tailEnd/>
          </a:ln>
          <a:effectLst/>
        </p:spPr>
      </p:pic>
      <p:pic>
        <p:nvPicPr>
          <p:cNvPr id="7" name="Picture 13" descr="UOM-Rev3D_S_sm"/>
          <p:cNvPicPr>
            <a:picLocks noChangeAspect="1" noChangeArrowheads="1"/>
          </p:cNvPicPr>
          <p:nvPr/>
        </p:nvPicPr>
        <p:blipFill>
          <a:blip r:embed="rId4" cstate="print"/>
          <a:srcRect/>
          <a:stretch>
            <a:fillRect/>
          </a:stretch>
        </p:blipFill>
        <p:spPr bwMode="auto">
          <a:xfrm>
            <a:off x="7740352" y="5445224"/>
            <a:ext cx="1347788" cy="13668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8206680" cy="4876800"/>
          </a:xfrm>
        </p:spPr>
        <p:txBody>
          <a:bodyPr/>
          <a:lstStyle/>
          <a:p>
            <a:pPr lvl="1">
              <a:buNone/>
            </a:pPr>
            <a:r>
              <a:rPr lang="en-AU" dirty="0" smtClean="0"/>
              <a:t>Western Victorian cropping system</a:t>
            </a:r>
          </a:p>
          <a:p>
            <a:pPr lvl="2"/>
            <a:r>
              <a:rPr lang="en-AU" dirty="0" smtClean="0"/>
              <a:t>Good rainfall + good clay + min tillage (6-7 t DM/y)</a:t>
            </a:r>
          </a:p>
          <a:p>
            <a:pPr lvl="2"/>
            <a:r>
              <a:rPr lang="en-AU" dirty="0" smtClean="0"/>
              <a:t>330 kg C/ha/yr = 0.3% in </a:t>
            </a:r>
            <a:r>
              <a:rPr lang="en-AU" b="1" dirty="0" smtClean="0"/>
              <a:t>10 years</a:t>
            </a:r>
          </a:p>
          <a:p>
            <a:pPr lvl="2"/>
            <a:r>
              <a:rPr lang="en-AU" dirty="0" smtClean="0"/>
              <a:t>@ $15</a:t>
            </a:r>
            <a:r>
              <a:rPr lang="en-AU" dirty="0" smtClean="0">
                <a:solidFill>
                  <a:srgbClr val="FF0000"/>
                </a:solidFill>
              </a:rPr>
              <a:t>*</a:t>
            </a:r>
            <a:r>
              <a:rPr lang="en-AU" dirty="0" smtClean="0"/>
              <a:t>/t CO</a:t>
            </a:r>
            <a:r>
              <a:rPr lang="en-AU" baseline="-25000" dirty="0" smtClean="0"/>
              <a:t>2</a:t>
            </a:r>
            <a:r>
              <a:rPr lang="en-AU" dirty="0" smtClean="0"/>
              <a:t>e</a:t>
            </a:r>
          </a:p>
          <a:p>
            <a:pPr lvl="2">
              <a:buNone/>
            </a:pPr>
            <a:r>
              <a:rPr lang="en-AU" dirty="0" smtClean="0"/>
              <a:t>= $1.80/ha/yr</a:t>
            </a:r>
          </a:p>
        </p:txBody>
      </p:sp>
      <p:sp>
        <p:nvSpPr>
          <p:cNvPr id="3" name="Title 2"/>
          <p:cNvSpPr>
            <a:spLocks noGrp="1"/>
          </p:cNvSpPr>
          <p:nvPr>
            <p:ph type="ctrTitle"/>
          </p:nvPr>
        </p:nvSpPr>
        <p:spPr/>
        <p:txBody>
          <a:bodyPr/>
          <a:lstStyle/>
          <a:p>
            <a:pPr lvl="0"/>
            <a:r>
              <a:rPr lang="en-AU" dirty="0" smtClean="0"/>
              <a:t>Case Study – Soil Carbon</a:t>
            </a:r>
            <a:endParaRPr lang="en-AU" dirty="0"/>
          </a:p>
        </p:txBody>
      </p:sp>
      <p:pic>
        <p:nvPicPr>
          <p:cNvPr id="5" name="Picture 5"/>
          <p:cNvPicPr>
            <a:picLocks noChangeAspect="1" noChangeArrowheads="1"/>
          </p:cNvPicPr>
          <p:nvPr/>
        </p:nvPicPr>
        <p:blipFill>
          <a:blip r:embed="rId2" cstate="print"/>
          <a:srcRect/>
          <a:stretch>
            <a:fillRect/>
          </a:stretch>
        </p:blipFill>
        <p:spPr bwMode="auto">
          <a:xfrm>
            <a:off x="4932040" y="3573463"/>
            <a:ext cx="3806825" cy="2536825"/>
          </a:xfrm>
          <a:prstGeom prst="rect">
            <a:avLst/>
          </a:prstGeom>
          <a:noFill/>
          <a:ln w="9525">
            <a:noFill/>
            <a:miter lim="800000"/>
            <a:headEnd/>
            <a:tailEnd/>
          </a:ln>
        </p:spPr>
      </p:pic>
      <p:sp>
        <p:nvSpPr>
          <p:cNvPr id="6" name="Rectangle 5"/>
          <p:cNvSpPr>
            <a:spLocks noChangeArrowheads="1"/>
          </p:cNvSpPr>
          <p:nvPr/>
        </p:nvSpPr>
        <p:spPr bwMode="auto">
          <a:xfrm>
            <a:off x="395288" y="6457950"/>
            <a:ext cx="5264967" cy="338554"/>
          </a:xfrm>
          <a:prstGeom prst="rect">
            <a:avLst/>
          </a:prstGeom>
          <a:noFill/>
          <a:ln w="9525">
            <a:noFill/>
            <a:miter lim="800000"/>
            <a:headEnd/>
            <a:tailEnd/>
          </a:ln>
        </p:spPr>
        <p:txBody>
          <a:bodyPr wrap="none">
            <a:spAutoFit/>
          </a:bodyPr>
          <a:lstStyle/>
          <a:p>
            <a:r>
              <a:rPr lang="en-AU" sz="1600" i="1" dirty="0">
                <a:solidFill>
                  <a:srgbClr val="FF0000"/>
                </a:solidFill>
              </a:rPr>
              <a:t>* Actual price is likely to be lower than </a:t>
            </a:r>
            <a:r>
              <a:rPr lang="en-AU" sz="1600" i="1" dirty="0" smtClean="0">
                <a:solidFill>
                  <a:srgbClr val="FF0000"/>
                </a:solidFill>
              </a:rPr>
              <a:t>Kyoto offset price</a:t>
            </a:r>
            <a:endParaRPr lang="en-AU" sz="1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7" name="Title 1"/>
          <p:cNvSpPr>
            <a:spLocks noGrp="1"/>
          </p:cNvSpPr>
          <p:nvPr>
            <p:ph type="title" idx="4294967295"/>
          </p:nvPr>
        </p:nvSpPr>
        <p:spPr>
          <a:xfrm>
            <a:off x="2971800" y="76200"/>
            <a:ext cx="5921375" cy="685800"/>
          </a:xfrm>
        </p:spPr>
        <p:txBody>
          <a:bodyPr/>
          <a:lstStyle/>
          <a:p>
            <a:pPr eaLnBrk="1" hangingPunct="1"/>
            <a:r>
              <a:rPr lang="en-AU" smtClean="0"/>
              <a:t>Case Study – Biodiverse planting</a:t>
            </a:r>
          </a:p>
        </p:txBody>
      </p:sp>
      <p:sp>
        <p:nvSpPr>
          <p:cNvPr id="915458" name="Content Placeholder 2"/>
          <p:cNvSpPr>
            <a:spLocks noGrp="1"/>
          </p:cNvSpPr>
          <p:nvPr>
            <p:ph idx="4294967295"/>
          </p:nvPr>
        </p:nvSpPr>
        <p:spPr>
          <a:xfrm>
            <a:off x="323850" y="1219200"/>
            <a:ext cx="8134350" cy="4876800"/>
          </a:xfrm>
        </p:spPr>
        <p:txBody>
          <a:bodyPr/>
          <a:lstStyle/>
          <a:p>
            <a:pPr eaLnBrk="1" hangingPunct="1"/>
            <a:r>
              <a:rPr lang="en-AU" smtClean="0"/>
              <a:t>Baseline</a:t>
            </a:r>
          </a:p>
          <a:p>
            <a:pPr lvl="1" eaLnBrk="1" hangingPunct="1"/>
            <a:r>
              <a:rPr lang="en-AU" smtClean="0"/>
              <a:t>Pasture, regrowth suppressed</a:t>
            </a:r>
          </a:p>
          <a:p>
            <a:pPr lvl="1" eaLnBrk="1" hangingPunct="1"/>
            <a:r>
              <a:rPr lang="en-AU" smtClean="0"/>
              <a:t>5 ha planted</a:t>
            </a:r>
          </a:p>
          <a:p>
            <a:pPr lvl="1" eaLnBrk="1" hangingPunct="1">
              <a:buFontTx/>
              <a:buNone/>
            </a:pPr>
            <a:endParaRPr lang="en-AU" smtClean="0"/>
          </a:p>
        </p:txBody>
      </p:sp>
      <p:pic>
        <p:nvPicPr>
          <p:cNvPr id="915459" name="Picture 15" descr="DSC08747.JPG"/>
          <p:cNvPicPr>
            <a:picLocks noChangeAspect="1"/>
          </p:cNvPicPr>
          <p:nvPr/>
        </p:nvPicPr>
        <p:blipFill>
          <a:blip r:embed="rId2" cstate="print"/>
          <a:srcRect/>
          <a:stretch>
            <a:fillRect/>
          </a:stretch>
        </p:blipFill>
        <p:spPr bwMode="auto">
          <a:xfrm>
            <a:off x="6948488" y="5387975"/>
            <a:ext cx="2195512" cy="1470025"/>
          </a:xfrm>
          <a:prstGeom prst="rect">
            <a:avLst/>
          </a:prstGeom>
          <a:noFill/>
          <a:ln w="9525">
            <a:noFill/>
            <a:miter lim="800000"/>
            <a:headEnd/>
            <a:tailEnd/>
          </a:ln>
        </p:spPr>
      </p:pic>
      <p:pic>
        <p:nvPicPr>
          <p:cNvPr id="915460" name="Picture 7"/>
          <p:cNvPicPr>
            <a:picLocks noChangeAspect="1" noChangeArrowheads="1"/>
          </p:cNvPicPr>
          <p:nvPr/>
        </p:nvPicPr>
        <p:blipFill>
          <a:blip r:embed="rId3" cstate="print"/>
          <a:srcRect/>
          <a:stretch>
            <a:fillRect/>
          </a:stretch>
        </p:blipFill>
        <p:spPr bwMode="auto">
          <a:xfrm>
            <a:off x="6156325" y="1068388"/>
            <a:ext cx="2808288" cy="1873250"/>
          </a:xfrm>
          <a:prstGeom prst="rect">
            <a:avLst/>
          </a:prstGeom>
          <a:noFill/>
          <a:ln w="9525">
            <a:noFill/>
            <a:miter lim="800000"/>
            <a:headEnd/>
            <a:tailEnd/>
          </a:ln>
        </p:spPr>
      </p:pic>
      <p:sp>
        <p:nvSpPr>
          <p:cNvPr id="915461" name="Content Placeholder 2"/>
          <p:cNvSpPr>
            <a:spLocks/>
          </p:cNvSpPr>
          <p:nvPr/>
        </p:nvSpPr>
        <p:spPr bwMode="auto">
          <a:xfrm>
            <a:off x="395288" y="2924175"/>
            <a:ext cx="8569325" cy="3146425"/>
          </a:xfrm>
          <a:prstGeom prst="rect">
            <a:avLst/>
          </a:prstGeom>
          <a:noFill/>
          <a:ln w="9525">
            <a:noFill/>
            <a:miter lim="800000"/>
            <a:headEnd/>
            <a:tailEnd/>
          </a:ln>
        </p:spPr>
        <p:txBody>
          <a:bodyPr/>
          <a:lstStyle/>
          <a:p>
            <a:pPr marL="342900" indent="-342900">
              <a:spcBef>
                <a:spcPct val="20000"/>
              </a:spcBef>
              <a:buFontTx/>
              <a:buChar char="•"/>
            </a:pPr>
            <a:r>
              <a:rPr lang="en-AU" sz="3200" dirty="0"/>
              <a:t>Abatement</a:t>
            </a:r>
            <a:endParaRPr lang="en-AU" sz="4000" dirty="0"/>
          </a:p>
          <a:p>
            <a:pPr marL="742950" lvl="1" indent="-285750">
              <a:spcBef>
                <a:spcPct val="20000"/>
              </a:spcBef>
              <a:buFontTx/>
              <a:buChar char="–"/>
            </a:pPr>
            <a:r>
              <a:rPr lang="en-AU" sz="2800" dirty="0"/>
              <a:t> Carbon sequestration: 5 t C ha yr (18.3 t CO</a:t>
            </a:r>
            <a:r>
              <a:rPr lang="en-AU" sz="2800" baseline="-25000" dirty="0"/>
              <a:t>2</a:t>
            </a:r>
            <a:r>
              <a:rPr lang="en-AU" sz="2800" dirty="0"/>
              <a:t>e)</a:t>
            </a:r>
          </a:p>
          <a:p>
            <a:pPr marL="1200150" lvl="2" indent="-285750">
              <a:spcBef>
                <a:spcPct val="20000"/>
              </a:spcBef>
              <a:buFontTx/>
              <a:buChar char="–"/>
            </a:pPr>
            <a:r>
              <a:rPr lang="en-AU" sz="2800" dirty="0"/>
              <a:t>Average sequestration for 20 yrs</a:t>
            </a:r>
          </a:p>
          <a:p>
            <a:pPr marL="1200150" lvl="2" indent="-285750">
              <a:spcBef>
                <a:spcPct val="20000"/>
              </a:spcBef>
              <a:buFontTx/>
              <a:buChar char="–"/>
            </a:pPr>
            <a:r>
              <a:rPr lang="en-AU" sz="2800" dirty="0"/>
              <a:t>Includes risk of reversal buffer</a:t>
            </a:r>
          </a:p>
          <a:p>
            <a:pPr marL="742950" lvl="1" indent="-285750">
              <a:spcBef>
                <a:spcPct val="20000"/>
              </a:spcBef>
              <a:buFontTx/>
              <a:buChar char="–"/>
            </a:pPr>
            <a:r>
              <a:rPr lang="en-AU" sz="2800" dirty="0"/>
              <a:t>@ $23</a:t>
            </a:r>
            <a:r>
              <a:rPr lang="en-AU" sz="2800" dirty="0">
                <a:solidFill>
                  <a:srgbClr val="FF0000"/>
                </a:solidFill>
              </a:rPr>
              <a:t>*</a:t>
            </a:r>
            <a:r>
              <a:rPr lang="en-AU" sz="2800" dirty="0"/>
              <a:t>/t = </a:t>
            </a:r>
            <a:r>
              <a:rPr lang="en-AU" sz="2800" dirty="0" smtClean="0"/>
              <a:t>$420/ha/yr or $2,110/5 ha/yr</a:t>
            </a:r>
            <a:endParaRPr lang="en-AU" sz="2800" dirty="0"/>
          </a:p>
          <a:p>
            <a:pPr marL="342900" indent="-342900">
              <a:spcBef>
                <a:spcPct val="20000"/>
              </a:spcBef>
              <a:buFontTx/>
              <a:buChar char="•"/>
            </a:pPr>
            <a:endParaRPr lang="en-AU" sz="3600" dirty="0"/>
          </a:p>
        </p:txBody>
      </p:sp>
      <p:sp>
        <p:nvSpPr>
          <p:cNvPr id="915462" name="Rectangle 6"/>
          <p:cNvSpPr>
            <a:spLocks noChangeArrowheads="1"/>
          </p:cNvSpPr>
          <p:nvPr/>
        </p:nvSpPr>
        <p:spPr bwMode="auto">
          <a:xfrm>
            <a:off x="684213" y="6457950"/>
            <a:ext cx="5499100" cy="338138"/>
          </a:xfrm>
          <a:prstGeom prst="rect">
            <a:avLst/>
          </a:prstGeom>
          <a:noFill/>
          <a:ln w="9525">
            <a:noFill/>
            <a:miter lim="800000"/>
            <a:headEnd/>
            <a:tailEnd/>
          </a:ln>
        </p:spPr>
        <p:txBody>
          <a:bodyPr wrap="none">
            <a:spAutoFit/>
          </a:bodyPr>
          <a:lstStyle/>
          <a:p>
            <a:r>
              <a:rPr lang="en-AU" sz="1600" i="1">
                <a:solidFill>
                  <a:srgbClr val="FF0000"/>
                </a:solidFill>
              </a:rPr>
              <a:t>* Actual price is likely to be lower than current carbon price</a:t>
            </a:r>
            <a:endParaRPr lang="en-AU" sz="1600" i="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UOM-Rev3D_S_sm"/>
          <p:cNvPicPr>
            <a:picLocks noChangeAspect="1" noChangeArrowheads="1"/>
          </p:cNvPicPr>
          <p:nvPr/>
        </p:nvPicPr>
        <p:blipFill>
          <a:blip r:embed="rId2" cstate="print"/>
          <a:srcRect/>
          <a:stretch>
            <a:fillRect/>
          </a:stretch>
        </p:blipFill>
        <p:spPr bwMode="auto">
          <a:xfrm>
            <a:off x="7796212" y="5491162"/>
            <a:ext cx="1347788" cy="1366838"/>
          </a:xfrm>
          <a:prstGeom prst="rect">
            <a:avLst/>
          </a:prstGeom>
          <a:noFill/>
          <a:ln w="9525">
            <a:noFill/>
            <a:miter lim="800000"/>
            <a:headEnd/>
            <a:tailEnd/>
          </a:ln>
        </p:spPr>
      </p:pic>
      <p:pic>
        <p:nvPicPr>
          <p:cNvPr id="7" name="Picture 6" descr="PICCC Logo uni Blue.jpg"/>
          <p:cNvPicPr>
            <a:picLocks noChangeAspect="1"/>
          </p:cNvPicPr>
          <p:nvPr/>
        </p:nvPicPr>
        <p:blipFill>
          <a:blip r:embed="rId3" cstate="print"/>
          <a:stretch>
            <a:fillRect/>
          </a:stretch>
        </p:blipFill>
        <p:spPr>
          <a:xfrm>
            <a:off x="0" y="5501806"/>
            <a:ext cx="2915816" cy="1356193"/>
          </a:xfrm>
          <a:prstGeom prst="rect">
            <a:avLst/>
          </a:prstGeom>
        </p:spPr>
      </p:pic>
      <p:pic>
        <p:nvPicPr>
          <p:cNvPr id="925698" name="Picture 2"/>
          <p:cNvPicPr>
            <a:picLocks noChangeAspect="1" noChangeArrowheads="1"/>
          </p:cNvPicPr>
          <p:nvPr/>
        </p:nvPicPr>
        <p:blipFill>
          <a:blip r:embed="rId4" cstate="print"/>
          <a:srcRect/>
          <a:stretch>
            <a:fillRect/>
          </a:stretch>
        </p:blipFill>
        <p:spPr bwMode="auto">
          <a:xfrm>
            <a:off x="3563888" y="5086184"/>
            <a:ext cx="2309689" cy="177181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1" name="Title 1"/>
          <p:cNvSpPr>
            <a:spLocks noGrp="1"/>
          </p:cNvSpPr>
          <p:nvPr>
            <p:ph type="ctrTitle" sz="quarter"/>
          </p:nvPr>
        </p:nvSpPr>
        <p:spPr>
          <a:xfrm>
            <a:off x="971600" y="3212976"/>
            <a:ext cx="7254875" cy="1828800"/>
          </a:xfrm>
        </p:spPr>
        <p:txBody>
          <a:bodyPr/>
          <a:lstStyle/>
          <a:p>
            <a:pPr eaLnBrk="1" hangingPunct="1"/>
            <a:r>
              <a:rPr lang="en-AU" sz="2000" dirty="0" smtClean="0"/>
              <a:t>This presentation provides simplified examples of how offsets can be generated through on-farm actions</a:t>
            </a:r>
          </a:p>
        </p:txBody>
      </p:sp>
      <p:sp>
        <p:nvSpPr>
          <p:cNvPr id="906242" name="Subtitle 3"/>
          <p:cNvSpPr>
            <a:spLocks noGrp="1"/>
          </p:cNvSpPr>
          <p:nvPr>
            <p:ph type="subTitle" sz="quarter" idx="1"/>
          </p:nvPr>
        </p:nvSpPr>
        <p:spPr>
          <a:xfrm>
            <a:off x="971600" y="1772816"/>
            <a:ext cx="7086600" cy="609600"/>
          </a:xfrm>
        </p:spPr>
        <p:txBody>
          <a:bodyPr/>
          <a:lstStyle/>
          <a:p>
            <a:pPr eaLnBrk="1" hangingPunct="1"/>
            <a:r>
              <a:rPr lang="en-AU" dirty="0" smtClean="0"/>
              <a:t>PART 10: CASE STUDIES</a:t>
            </a:r>
          </a:p>
          <a:p>
            <a:pPr eaLnBrk="1" hangingPunct="1"/>
            <a:endParaRPr lang="en-AU" dirty="0" smtClean="0"/>
          </a:p>
        </p:txBody>
      </p:sp>
      <p:pic>
        <p:nvPicPr>
          <p:cNvPr id="4" name="Picture 3" descr="PICCC Logo uni Blue.jpg"/>
          <p:cNvPicPr>
            <a:picLocks noChangeAspect="1"/>
          </p:cNvPicPr>
          <p:nvPr/>
        </p:nvPicPr>
        <p:blipFill>
          <a:blip r:embed="rId3" cstate="print"/>
          <a:stretch>
            <a:fillRect/>
          </a:stretch>
        </p:blipFill>
        <p:spPr>
          <a:xfrm>
            <a:off x="0" y="5568790"/>
            <a:ext cx="2771800" cy="1289210"/>
          </a:xfrm>
          <a:prstGeom prst="rect">
            <a:avLst/>
          </a:prstGeom>
        </p:spPr>
      </p:pic>
      <p:pic>
        <p:nvPicPr>
          <p:cNvPr id="5" name="Picture 1"/>
          <p:cNvPicPr>
            <a:picLocks noChangeAspect="1" noChangeArrowheads="1"/>
          </p:cNvPicPr>
          <p:nvPr/>
        </p:nvPicPr>
        <p:blipFill>
          <a:blip r:embed="rId4" cstate="print"/>
          <a:srcRect/>
          <a:stretch>
            <a:fillRect/>
          </a:stretch>
        </p:blipFill>
        <p:spPr bwMode="auto">
          <a:xfrm>
            <a:off x="3379390" y="5229200"/>
            <a:ext cx="2344738" cy="1798703"/>
          </a:xfrm>
          <a:prstGeom prst="rect">
            <a:avLst/>
          </a:prstGeom>
          <a:noFill/>
          <a:ln w="9525">
            <a:noFill/>
            <a:miter lim="800000"/>
            <a:headEnd/>
            <a:tailEnd/>
          </a:ln>
          <a:effectLst/>
        </p:spPr>
      </p:pic>
      <p:pic>
        <p:nvPicPr>
          <p:cNvPr id="6" name="Picture 13" descr="UOM-Rev3D_S_sm"/>
          <p:cNvPicPr>
            <a:picLocks noChangeAspect="1" noChangeArrowheads="1"/>
          </p:cNvPicPr>
          <p:nvPr/>
        </p:nvPicPr>
        <p:blipFill>
          <a:blip r:embed="rId5" cstate="print"/>
          <a:srcRect/>
          <a:stretch>
            <a:fillRect/>
          </a:stretch>
        </p:blipFill>
        <p:spPr bwMode="auto">
          <a:xfrm>
            <a:off x="7953364" y="5661248"/>
            <a:ext cx="1134775" cy="11508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89" name="Title 1"/>
          <p:cNvSpPr>
            <a:spLocks noGrp="1"/>
          </p:cNvSpPr>
          <p:nvPr>
            <p:ph type="title"/>
          </p:nvPr>
        </p:nvSpPr>
        <p:spPr>
          <a:xfrm>
            <a:off x="2987675" y="0"/>
            <a:ext cx="5791200" cy="685800"/>
          </a:xfrm>
        </p:spPr>
        <p:txBody>
          <a:bodyPr/>
          <a:lstStyle/>
          <a:p>
            <a:pPr eaLnBrk="1" hangingPunct="1"/>
            <a:r>
              <a:rPr lang="en-AU" smtClean="0"/>
              <a:t>Case Studies – Dairy Farm</a:t>
            </a:r>
          </a:p>
        </p:txBody>
      </p:sp>
      <p:sp>
        <p:nvSpPr>
          <p:cNvPr id="908290" name="Content Placeholder 2"/>
          <p:cNvSpPr>
            <a:spLocks noGrp="1"/>
          </p:cNvSpPr>
          <p:nvPr>
            <p:ph idx="1"/>
          </p:nvPr>
        </p:nvSpPr>
        <p:spPr/>
        <p:txBody>
          <a:bodyPr/>
          <a:lstStyle/>
          <a:p>
            <a:pPr eaLnBrk="1" hangingPunct="1"/>
            <a:r>
              <a:rPr lang="en-AU" dirty="0" smtClean="0"/>
              <a:t>Baseline</a:t>
            </a:r>
          </a:p>
          <a:p>
            <a:pPr lvl="1" eaLnBrk="1" hangingPunct="1"/>
            <a:r>
              <a:rPr lang="en-AU" dirty="0" smtClean="0"/>
              <a:t>Area = 100 ha</a:t>
            </a:r>
          </a:p>
          <a:p>
            <a:pPr lvl="1" eaLnBrk="1" hangingPunct="1"/>
            <a:r>
              <a:rPr lang="en-AU" dirty="0" smtClean="0"/>
              <a:t>Herd = 200 cows</a:t>
            </a:r>
          </a:p>
          <a:p>
            <a:pPr lvl="2" eaLnBrk="1" hangingPunct="1"/>
            <a:r>
              <a:rPr lang="en-AU" dirty="0" smtClean="0"/>
              <a:t>40 replacements/yr</a:t>
            </a:r>
          </a:p>
          <a:p>
            <a:pPr lvl="1" eaLnBrk="1" hangingPunct="1"/>
            <a:r>
              <a:rPr lang="en-AU" dirty="0" smtClean="0"/>
              <a:t>N fertiliser</a:t>
            </a:r>
          </a:p>
          <a:p>
            <a:pPr lvl="2" eaLnBrk="1" hangingPunct="1"/>
            <a:r>
              <a:rPr lang="en-AU" dirty="0" smtClean="0"/>
              <a:t>200 kg N/ha/yr as urea</a:t>
            </a:r>
          </a:p>
        </p:txBody>
      </p:sp>
      <p:pic>
        <p:nvPicPr>
          <p:cNvPr id="908291" name="Picture 1"/>
          <p:cNvPicPr>
            <a:picLocks noChangeAspect="1" noChangeArrowheads="1"/>
          </p:cNvPicPr>
          <p:nvPr/>
        </p:nvPicPr>
        <p:blipFill>
          <a:blip r:embed="rId2" cstate="print"/>
          <a:srcRect/>
          <a:stretch>
            <a:fillRect/>
          </a:stretch>
        </p:blipFill>
        <p:spPr bwMode="auto">
          <a:xfrm>
            <a:off x="5867400" y="3922713"/>
            <a:ext cx="3276600" cy="2451100"/>
          </a:xfrm>
          <a:prstGeom prst="rect">
            <a:avLst/>
          </a:prstGeom>
          <a:noFill/>
          <a:ln w="9525">
            <a:noFill/>
            <a:miter lim="800000"/>
            <a:headEnd/>
            <a:tailEnd/>
          </a:ln>
        </p:spPr>
      </p:pic>
      <p:sp>
        <p:nvSpPr>
          <p:cNvPr id="908292" name="TextBox 6"/>
          <p:cNvSpPr txBox="1">
            <a:spLocks noChangeArrowheads="1"/>
          </p:cNvSpPr>
          <p:nvPr/>
        </p:nvSpPr>
        <p:spPr bwMode="auto">
          <a:xfrm>
            <a:off x="7885113" y="6524625"/>
            <a:ext cx="1230312" cy="307975"/>
          </a:xfrm>
          <a:prstGeom prst="rect">
            <a:avLst/>
          </a:prstGeom>
          <a:noFill/>
          <a:ln w="9525">
            <a:noFill/>
            <a:miter lim="800000"/>
            <a:headEnd/>
            <a:tailEnd/>
          </a:ln>
        </p:spPr>
        <p:txBody>
          <a:bodyPr>
            <a:spAutoFit/>
          </a:bodyPr>
          <a:lstStyle/>
          <a:p>
            <a:pPr eaLnBrk="0" hangingPunct="0"/>
            <a:r>
              <a:rPr lang="en-AU" sz="1400">
                <a:latin typeface="Times New Roman" pitchFamily="18" charset="0"/>
                <a:cs typeface="Times New Roman" pitchFamily="18" charset="0"/>
              </a:rPr>
              <a:t>Eckard 2011</a:t>
            </a:r>
          </a:p>
        </p:txBody>
      </p:sp>
      <p:graphicFrame>
        <p:nvGraphicFramePr>
          <p:cNvPr id="8" name="Table 7"/>
          <p:cNvGraphicFramePr>
            <a:graphicFrameLocks noGrp="1"/>
          </p:cNvGraphicFramePr>
          <p:nvPr/>
        </p:nvGraphicFramePr>
        <p:xfrm>
          <a:off x="5076825" y="981075"/>
          <a:ext cx="3960440" cy="2966720"/>
        </p:xfrm>
        <a:graphic>
          <a:graphicData uri="http://schemas.openxmlformats.org/drawingml/2006/table">
            <a:tbl>
              <a:tblPr firstRow="1" bandRow="1">
                <a:tableStyleId>{21E4AEA4-8DFA-4A89-87EB-49C32662AFE0}</a:tableStyleId>
              </a:tblPr>
              <a:tblGrid>
                <a:gridCol w="1980220"/>
                <a:gridCol w="1980220"/>
              </a:tblGrid>
              <a:tr h="370840">
                <a:tc>
                  <a:txBody>
                    <a:bodyPr/>
                    <a:lstStyle/>
                    <a:p>
                      <a:r>
                        <a:rPr lang="en-AU" dirty="0" smtClean="0"/>
                        <a:t>Sources</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smtClean="0"/>
                        <a:t>t</a:t>
                      </a:r>
                      <a:r>
                        <a:rPr lang="en-AU" baseline="0" dirty="0" smtClean="0"/>
                        <a:t> CO</a:t>
                      </a:r>
                      <a:r>
                        <a:rPr lang="en-AU" baseline="-25000" dirty="0" smtClean="0"/>
                        <a:t>2</a:t>
                      </a:r>
                      <a:r>
                        <a:rPr lang="en-AU" baseline="0" dirty="0" smtClean="0"/>
                        <a:t>e/farm</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AU" sz="1600" b="0" i="0" u="none" strike="noStrike" dirty="0">
                          <a:latin typeface="Times New Roman"/>
                        </a:rPr>
                        <a:t>CH</a:t>
                      </a:r>
                      <a:r>
                        <a:rPr lang="en-AU" sz="1600" b="0" i="0" u="none" strike="noStrike" baseline="-25000" dirty="0">
                          <a:latin typeface="Times New Roman"/>
                        </a:rPr>
                        <a:t>4</a:t>
                      </a:r>
                      <a:r>
                        <a:rPr lang="en-AU" sz="1600" b="0" i="0" u="none" strike="noStrike" dirty="0">
                          <a:latin typeface="Times New Roman"/>
                        </a:rPr>
                        <a:t> </a:t>
                      </a:r>
                      <a:r>
                        <a:rPr lang="en-AU" sz="1600" b="0" i="0" u="none" strike="noStrike" dirty="0" smtClean="0">
                          <a:latin typeface="Times New Roman"/>
                        </a:rPr>
                        <a:t>– </a:t>
                      </a:r>
                      <a:r>
                        <a:rPr lang="en-AU" sz="1600" b="0" i="0" u="none" strike="noStrike" dirty="0">
                          <a:latin typeface="Times New Roman"/>
                        </a:rPr>
                        <a:t>Enteric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smtClean="0">
                          <a:latin typeface="Times New Roman"/>
                        </a:rPr>
                        <a:t>              </a:t>
                      </a:r>
                      <a:r>
                        <a:rPr lang="en-AU" sz="1600" b="1" i="0" u="none" strike="noStrike" dirty="0">
                          <a:latin typeface="Times New Roman"/>
                        </a:rPr>
                        <a:t>662.8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AU" sz="1600" b="0" i="0" u="none" strike="noStrike" dirty="0">
                          <a:latin typeface="Times New Roman"/>
                        </a:rPr>
                        <a:t>CH</a:t>
                      </a:r>
                      <a:r>
                        <a:rPr lang="en-AU" sz="1600" b="0" i="0" u="none" strike="noStrike" baseline="-25000" dirty="0">
                          <a:latin typeface="Times New Roman"/>
                        </a:rPr>
                        <a:t>4</a:t>
                      </a:r>
                      <a:r>
                        <a:rPr lang="en-AU" sz="1600" b="0" i="0" u="none" strike="noStrike" dirty="0">
                          <a:latin typeface="Times New Roman"/>
                        </a:rPr>
                        <a:t> - Effluent ponds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a:latin typeface="Times New Roman"/>
                        </a:rPr>
                        <a:t>                   </a:t>
                      </a:r>
                      <a:r>
                        <a:rPr lang="en-AU" sz="1600" b="1" i="0" u="none" strike="noStrike" dirty="0" smtClean="0">
                          <a:latin typeface="Times New Roman"/>
                        </a:rPr>
                        <a:t>60.9</a:t>
                      </a:r>
                      <a:endParaRPr lang="en-AU" sz="1600" b="1"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Effluent ponds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a:latin typeface="Times New Roman"/>
                        </a:rPr>
                        <a:t>                      1.0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N Fertiliser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                    </a:t>
                      </a:r>
                      <a:r>
                        <a:rPr lang="en-AU" sz="1600" b="0" i="0" u="none" strike="noStrike" dirty="0" smtClean="0">
                          <a:latin typeface="Times New Roman"/>
                        </a:rPr>
                        <a:t>38.9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Indirect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                  147.1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Dung, </a:t>
                      </a:r>
                      <a:r>
                        <a:rPr lang="en-AU" sz="1600" b="0" i="0" u="none" strike="noStrike" dirty="0" smtClean="0">
                          <a:latin typeface="Times New Roman"/>
                        </a:rPr>
                        <a:t>Urine</a:t>
                      </a:r>
                      <a:endParaRPr lang="en-AU" sz="1600" b="0"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                    77.3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en-AU" sz="1600" b="1" i="0" u="none" strike="noStrike" dirty="0">
                          <a:latin typeface="Times New Roman"/>
                        </a:rPr>
                        <a:t>Net Farm Emissions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a:latin typeface="Times New Roman"/>
                        </a:rPr>
                        <a:t>988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3" name="Title 1"/>
          <p:cNvSpPr>
            <a:spLocks noGrp="1"/>
          </p:cNvSpPr>
          <p:nvPr>
            <p:ph type="title"/>
          </p:nvPr>
        </p:nvSpPr>
        <p:spPr/>
        <p:txBody>
          <a:bodyPr/>
          <a:lstStyle/>
          <a:p>
            <a:r>
              <a:rPr lang="en-AU" smtClean="0"/>
              <a:t>Case Studies – Dairy Farm</a:t>
            </a:r>
          </a:p>
        </p:txBody>
      </p:sp>
      <p:sp>
        <p:nvSpPr>
          <p:cNvPr id="3" name="Content Placeholder 2"/>
          <p:cNvSpPr>
            <a:spLocks noGrp="1"/>
          </p:cNvSpPr>
          <p:nvPr>
            <p:ph idx="1"/>
          </p:nvPr>
        </p:nvSpPr>
        <p:spPr/>
        <p:txBody>
          <a:bodyPr/>
          <a:lstStyle/>
          <a:p>
            <a:r>
              <a:rPr lang="en-AU" dirty="0" smtClean="0"/>
              <a:t>Abatement strategy</a:t>
            </a:r>
          </a:p>
          <a:p>
            <a:pPr lvl="1"/>
            <a:r>
              <a:rPr lang="en-AU" dirty="0" smtClean="0"/>
              <a:t>Dietary oils</a:t>
            </a:r>
          </a:p>
          <a:p>
            <a:pPr lvl="3"/>
            <a:r>
              <a:rPr lang="en-AU" dirty="0" smtClean="0"/>
              <a:t>3.5% less CH</a:t>
            </a:r>
            <a:r>
              <a:rPr lang="en-AU" baseline="-25000" dirty="0" smtClean="0"/>
              <a:t>4</a:t>
            </a:r>
            <a:r>
              <a:rPr lang="en-AU" dirty="0" smtClean="0"/>
              <a:t> for every 1% extra oil</a:t>
            </a:r>
          </a:p>
          <a:p>
            <a:pPr lvl="3">
              <a:buFontTx/>
              <a:buNone/>
            </a:pPr>
            <a:r>
              <a:rPr lang="en-AU" dirty="0" smtClean="0"/>
              <a:t>= 20% less CH</a:t>
            </a:r>
            <a:r>
              <a:rPr lang="en-AU" baseline="-25000" dirty="0" smtClean="0"/>
              <a:t>4</a:t>
            </a:r>
            <a:r>
              <a:rPr lang="en-AU" dirty="0" smtClean="0"/>
              <a:t> for 90 days in summer</a:t>
            </a:r>
          </a:p>
          <a:p>
            <a:pPr lvl="1"/>
            <a:r>
              <a:rPr lang="en-AU" dirty="0" smtClean="0"/>
              <a:t>Nitrification inhibitor spray</a:t>
            </a:r>
          </a:p>
          <a:p>
            <a:pPr lvl="2"/>
            <a:r>
              <a:rPr lang="en-AU" dirty="0" smtClean="0"/>
              <a:t>Only for 90 days in winter</a:t>
            </a:r>
          </a:p>
          <a:p>
            <a:pPr lvl="2">
              <a:buFontTx/>
              <a:buNone/>
            </a:pPr>
            <a:r>
              <a:rPr lang="en-AU" dirty="0" smtClean="0"/>
              <a:t>= 40% less N</a:t>
            </a:r>
            <a:r>
              <a:rPr lang="en-AU" baseline="-25000" dirty="0" smtClean="0"/>
              <a:t>2</a:t>
            </a:r>
            <a:r>
              <a:rPr lang="en-AU" dirty="0" smtClean="0"/>
              <a:t>O</a:t>
            </a:r>
          </a:p>
          <a:p>
            <a:pPr lvl="3">
              <a:buFontTx/>
              <a:buNone/>
            </a:pPr>
            <a:r>
              <a:rPr lang="en-AU" dirty="0" smtClean="0"/>
              <a:t>N fertiliser, leaching, effluent</a:t>
            </a:r>
          </a:p>
          <a:p>
            <a:pPr lvl="1">
              <a:buFontTx/>
              <a:buNone/>
            </a:pPr>
            <a:r>
              <a:rPr lang="en-AU" dirty="0" smtClean="0"/>
              <a:t>= 48 t CO</a:t>
            </a:r>
            <a:r>
              <a:rPr lang="en-AU" baseline="-25000" dirty="0" smtClean="0"/>
              <a:t>2</a:t>
            </a:r>
            <a:r>
              <a:rPr lang="en-AU" dirty="0" smtClean="0"/>
              <a:t>e less @ $23</a:t>
            </a:r>
            <a:r>
              <a:rPr lang="en-AU" dirty="0" smtClean="0">
                <a:solidFill>
                  <a:srgbClr val="FF0000"/>
                </a:solidFill>
              </a:rPr>
              <a:t>*</a:t>
            </a:r>
            <a:r>
              <a:rPr lang="en-AU" dirty="0" smtClean="0"/>
              <a:t>/t </a:t>
            </a:r>
          </a:p>
          <a:p>
            <a:pPr lvl="1">
              <a:buFontTx/>
              <a:buNone/>
            </a:pPr>
            <a:r>
              <a:rPr lang="en-AU" dirty="0" smtClean="0"/>
              <a:t>= $11/ha or $1,104/farm/yr</a:t>
            </a:r>
          </a:p>
        </p:txBody>
      </p:sp>
      <p:sp>
        <p:nvSpPr>
          <p:cNvPr id="909315" name="TextBox 4"/>
          <p:cNvSpPr txBox="1">
            <a:spLocks noChangeArrowheads="1"/>
          </p:cNvSpPr>
          <p:nvPr/>
        </p:nvSpPr>
        <p:spPr bwMode="auto">
          <a:xfrm>
            <a:off x="7885113" y="6524625"/>
            <a:ext cx="1230312" cy="307975"/>
          </a:xfrm>
          <a:prstGeom prst="rect">
            <a:avLst/>
          </a:prstGeom>
          <a:noFill/>
          <a:ln w="9525">
            <a:noFill/>
            <a:miter lim="800000"/>
            <a:headEnd/>
            <a:tailEnd/>
          </a:ln>
        </p:spPr>
        <p:txBody>
          <a:bodyPr>
            <a:spAutoFit/>
          </a:bodyPr>
          <a:lstStyle/>
          <a:p>
            <a:r>
              <a:rPr lang="en-AU" sz="1400">
                <a:latin typeface="Times New Roman" pitchFamily="18" charset="0"/>
                <a:cs typeface="Times New Roman" pitchFamily="18" charset="0"/>
              </a:rPr>
              <a:t>Eckard 2011</a:t>
            </a:r>
          </a:p>
        </p:txBody>
      </p:sp>
      <p:graphicFrame>
        <p:nvGraphicFramePr>
          <p:cNvPr id="6" name="Table 5"/>
          <p:cNvGraphicFramePr>
            <a:graphicFrameLocks noGrp="1"/>
          </p:cNvGraphicFramePr>
          <p:nvPr/>
        </p:nvGraphicFramePr>
        <p:xfrm>
          <a:off x="5724525" y="3141663"/>
          <a:ext cx="3384376" cy="3160010"/>
        </p:xfrm>
        <a:graphic>
          <a:graphicData uri="http://schemas.openxmlformats.org/drawingml/2006/table">
            <a:tbl>
              <a:tblPr firstRow="1" bandRow="1">
                <a:tableStyleId>{21E4AEA4-8DFA-4A89-87EB-49C32662AFE0}</a:tableStyleId>
              </a:tblPr>
              <a:tblGrid>
                <a:gridCol w="1692188"/>
                <a:gridCol w="846094"/>
                <a:gridCol w="846094"/>
              </a:tblGrid>
              <a:tr h="300955">
                <a:tc rowSpan="2">
                  <a:txBody>
                    <a:bodyPr/>
                    <a:lstStyle/>
                    <a:p>
                      <a:r>
                        <a:rPr lang="en-AU" dirty="0" smtClean="0"/>
                        <a:t>Sources</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AU" dirty="0" smtClean="0"/>
                        <a:t>t</a:t>
                      </a:r>
                      <a:r>
                        <a:rPr lang="en-AU" baseline="0" dirty="0" smtClean="0"/>
                        <a:t> CO</a:t>
                      </a:r>
                      <a:r>
                        <a:rPr lang="en-AU" baseline="-25000" dirty="0" smtClean="0"/>
                        <a:t>2</a:t>
                      </a:r>
                      <a:r>
                        <a:rPr lang="en-AU" baseline="0" dirty="0" smtClean="0"/>
                        <a:t>e/farm</a:t>
                      </a:r>
                      <a:endParaRPr lang="en-AU"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AU" dirty="0"/>
                    </a:p>
                  </a:txBody>
                  <a:tcPr/>
                </a:tc>
              </a:tr>
              <a:tr h="200637">
                <a:tc vMerge="1">
                  <a:txBody>
                    <a:bodyPr/>
                    <a:lstStyle/>
                    <a:p>
                      <a:pPr algn="l" fontAlgn="b"/>
                      <a:endParaRPr lang="en-AU" sz="1600" b="0" i="0" u="none" strike="noStrike" dirty="0">
                        <a:latin typeface="Times New Roman"/>
                      </a:endParaRPr>
                    </a:p>
                  </a:txBody>
                  <a:tcPr marL="0" marR="0" marT="0" marB="0" anchor="b"/>
                </a:tc>
                <a:tc>
                  <a:txBody>
                    <a:bodyPr/>
                    <a:lstStyle/>
                    <a:p>
                      <a:pPr algn="r" fontAlgn="b"/>
                      <a:r>
                        <a:rPr lang="en-AU" sz="1600" b="1" i="0" u="none" strike="noStrike" dirty="0" smtClean="0">
                          <a:latin typeface="Times New Roman"/>
                        </a:rPr>
                        <a:t>Before</a:t>
                      </a:r>
                      <a:endParaRPr lang="en-AU" sz="1600" b="1"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smtClean="0">
                          <a:latin typeface="Times New Roman"/>
                        </a:rPr>
                        <a:t>After</a:t>
                      </a:r>
                      <a:endParaRPr lang="en-AU" sz="1600" b="1"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CH</a:t>
                      </a:r>
                      <a:r>
                        <a:rPr lang="en-AU" sz="1600" b="0" i="0" u="none" strike="noStrike" baseline="-25000" dirty="0">
                          <a:latin typeface="Times New Roman"/>
                        </a:rPr>
                        <a:t>4</a:t>
                      </a:r>
                      <a:r>
                        <a:rPr lang="en-AU" sz="1600" b="0" i="0" u="none" strike="noStrike" dirty="0">
                          <a:latin typeface="Times New Roman"/>
                        </a:rPr>
                        <a:t> </a:t>
                      </a:r>
                      <a:r>
                        <a:rPr lang="en-AU" sz="1600" b="0" i="0" u="none" strike="noStrike" dirty="0" smtClean="0">
                          <a:latin typeface="Times New Roman"/>
                        </a:rPr>
                        <a:t>– </a:t>
                      </a:r>
                      <a:r>
                        <a:rPr lang="en-AU" sz="1600" b="0" i="0" u="none" strike="noStrike" dirty="0">
                          <a:latin typeface="Times New Roman"/>
                        </a:rPr>
                        <a:t>Enteric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smtClean="0">
                          <a:latin typeface="Times New Roman"/>
                        </a:rPr>
                        <a:t>662.8 </a:t>
                      </a:r>
                      <a:endParaRPr lang="en-AU" sz="1600" b="0"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0" eaLnBrk="1" fontAlgn="b" latinLnBrk="0" hangingPunct="1">
                        <a:spcBef>
                          <a:spcPts val="0"/>
                        </a:spcBef>
                        <a:spcAft>
                          <a:spcPts val="0"/>
                        </a:spcAft>
                      </a:pPr>
                      <a:r>
                        <a:rPr lang="en-AU" sz="1400" b="0" i="0" u="none" strike="noStrike" kern="1200" dirty="0" smtClean="0">
                          <a:solidFill>
                            <a:schemeClr val="tx1"/>
                          </a:solidFill>
                          <a:latin typeface="Times New Roman"/>
                          <a:ea typeface="ＭＳ Ｐゴシック"/>
                        </a:rPr>
                        <a:t>634.0</a:t>
                      </a:r>
                      <a:endParaRPr lang="en-AU" sz="18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CH</a:t>
                      </a:r>
                      <a:r>
                        <a:rPr lang="en-AU" sz="1600" b="0" i="0" u="none" strike="noStrike" baseline="-25000" dirty="0">
                          <a:latin typeface="Times New Roman"/>
                        </a:rPr>
                        <a:t>4</a:t>
                      </a:r>
                      <a:r>
                        <a:rPr lang="en-AU" sz="1600" b="0" i="0" u="none" strike="noStrike" dirty="0">
                          <a:latin typeface="Times New Roman"/>
                        </a:rPr>
                        <a:t> - Effluent ponds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smtClean="0">
                          <a:latin typeface="Times New Roman"/>
                        </a:rPr>
                        <a:t>60.9</a:t>
                      </a:r>
                      <a:endParaRPr lang="en-AU" sz="1600" b="0"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0" eaLnBrk="1" fontAlgn="b" latinLnBrk="0" hangingPunct="1">
                        <a:spcBef>
                          <a:spcPts val="0"/>
                        </a:spcBef>
                        <a:spcAft>
                          <a:spcPts val="0"/>
                        </a:spcAft>
                      </a:pPr>
                      <a:r>
                        <a:rPr lang="en-AU" sz="1400" b="0" i="0" u="none" strike="noStrike" kern="1200" dirty="0">
                          <a:solidFill>
                            <a:schemeClr val="tx1"/>
                          </a:solidFill>
                          <a:latin typeface="Times New Roman"/>
                          <a:ea typeface="ＭＳ Ｐゴシック"/>
                        </a:rPr>
                        <a:t>60.9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a:t>
                      </a:r>
                      <a:r>
                        <a:rPr lang="en-AU" sz="1600" b="0" i="0" u="none" strike="noStrike" dirty="0" smtClean="0">
                          <a:latin typeface="Times New Roman"/>
                        </a:rPr>
                        <a:t>Effluent</a:t>
                      </a:r>
                      <a:endParaRPr lang="en-AU" sz="1600" b="0"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smtClean="0">
                          <a:latin typeface="Times New Roman"/>
                        </a:rPr>
                        <a:t>1.0 </a:t>
                      </a:r>
                      <a:endParaRPr lang="en-AU" sz="1600" b="0"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0" eaLnBrk="1" fontAlgn="b" latinLnBrk="0" hangingPunct="1">
                        <a:spcBef>
                          <a:spcPts val="0"/>
                        </a:spcBef>
                        <a:spcAft>
                          <a:spcPts val="0"/>
                        </a:spcAft>
                      </a:pPr>
                      <a:r>
                        <a:rPr lang="en-AU" sz="1400" b="0" i="0" u="none" strike="noStrike" kern="1200" dirty="0">
                          <a:solidFill>
                            <a:schemeClr val="tx1"/>
                          </a:solidFill>
                          <a:latin typeface="Times New Roman"/>
                          <a:ea typeface="ＭＳ Ｐゴシック"/>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N Fertiliser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smtClean="0">
                          <a:latin typeface="Times New Roman"/>
                        </a:rPr>
                        <a:t>38.9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0" eaLnBrk="1" fontAlgn="b" latinLnBrk="0" hangingPunct="1">
                        <a:spcBef>
                          <a:spcPts val="0"/>
                        </a:spcBef>
                        <a:spcAft>
                          <a:spcPts val="0"/>
                        </a:spcAft>
                      </a:pPr>
                      <a:r>
                        <a:rPr lang="en-AU" sz="1400" b="0" i="0" u="none" strike="noStrike" kern="1200" dirty="0" smtClean="0">
                          <a:solidFill>
                            <a:schemeClr val="tx1"/>
                          </a:solidFill>
                          <a:latin typeface="Times New Roman"/>
                          <a:ea typeface="ＭＳ Ｐゴシック"/>
                        </a:rPr>
                        <a:t>35.8</a:t>
                      </a:r>
                      <a:endParaRPr lang="en-AU" sz="1400" b="0" i="0" u="none" strike="noStrike" kern="1200" dirty="0">
                        <a:solidFill>
                          <a:schemeClr val="tx1"/>
                        </a:solidFill>
                        <a:latin typeface="Times New Roman"/>
                        <a:ea typeface="ＭＳ Ｐゴシック"/>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Indirect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       </a:t>
                      </a:r>
                      <a:r>
                        <a:rPr lang="en-AU" sz="1600" b="0" i="0" u="none" strike="noStrike" dirty="0" smtClean="0">
                          <a:latin typeface="Times New Roman"/>
                        </a:rPr>
                        <a:t>147.1 </a:t>
                      </a:r>
                      <a:endParaRPr lang="en-AU" sz="1600" b="0"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0" eaLnBrk="1" fontAlgn="b" latinLnBrk="0" hangingPunct="1">
                        <a:spcBef>
                          <a:spcPts val="0"/>
                        </a:spcBef>
                        <a:spcAft>
                          <a:spcPts val="0"/>
                        </a:spcAft>
                      </a:pPr>
                      <a:r>
                        <a:rPr lang="en-AU" sz="1400" b="0" i="0" u="none" strike="noStrike" kern="1200" dirty="0" smtClean="0">
                          <a:solidFill>
                            <a:schemeClr val="tx1"/>
                          </a:solidFill>
                          <a:latin typeface="Times New Roman"/>
                          <a:ea typeface="ＭＳ Ｐゴシック"/>
                        </a:rPr>
                        <a:t>138.3</a:t>
                      </a:r>
                      <a:endParaRPr lang="en-AU" sz="18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Dung, </a:t>
                      </a:r>
                      <a:r>
                        <a:rPr lang="en-AU" sz="1600" b="0" i="0" u="none" strike="noStrike" dirty="0" smtClean="0">
                          <a:latin typeface="Times New Roman"/>
                        </a:rPr>
                        <a:t>Urine</a:t>
                      </a:r>
                      <a:endParaRPr lang="en-AU" sz="1600" b="0"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 </a:t>
                      </a:r>
                      <a:r>
                        <a:rPr lang="en-AU" sz="1600" b="0" i="0" u="none" strike="noStrike" dirty="0" smtClean="0">
                          <a:latin typeface="Times New Roman"/>
                        </a:rPr>
                        <a:t>77.3 </a:t>
                      </a:r>
                      <a:endParaRPr lang="en-AU" sz="1600" b="0"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0" eaLnBrk="1" fontAlgn="b" latinLnBrk="0" hangingPunct="1">
                        <a:spcBef>
                          <a:spcPts val="0"/>
                        </a:spcBef>
                        <a:spcAft>
                          <a:spcPts val="0"/>
                        </a:spcAft>
                      </a:pPr>
                      <a:r>
                        <a:rPr lang="en-AU" sz="1400" b="0" i="0" u="none" strike="noStrike" kern="1200" dirty="0" smtClean="0">
                          <a:solidFill>
                            <a:schemeClr val="tx1"/>
                          </a:solidFill>
                          <a:latin typeface="Times New Roman"/>
                          <a:ea typeface="ＭＳ Ｐゴシック"/>
                        </a:rPr>
                        <a:t>69.7</a:t>
                      </a:r>
                      <a:endParaRPr lang="en-AU" sz="18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637">
                <a:tc>
                  <a:txBody>
                    <a:bodyPr/>
                    <a:lstStyle/>
                    <a:p>
                      <a:pPr algn="l" fontAlgn="b"/>
                      <a:r>
                        <a:rPr lang="en-AU" sz="1600" b="1" i="0" u="none" strike="noStrike" dirty="0">
                          <a:latin typeface="Times New Roman"/>
                        </a:rPr>
                        <a:t>Net Farm Emissions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a:latin typeface="Times New Roman"/>
                        </a:rPr>
                        <a:t>988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rtl="0" eaLnBrk="1" fontAlgn="b" latinLnBrk="0" hangingPunct="1">
                        <a:spcBef>
                          <a:spcPts val="0"/>
                        </a:spcBef>
                        <a:spcAft>
                          <a:spcPts val="0"/>
                        </a:spcAft>
                      </a:pPr>
                      <a:r>
                        <a:rPr lang="en-AU" sz="1400" b="1" i="0" u="none" strike="noStrike" kern="1200" dirty="0" smtClean="0">
                          <a:solidFill>
                            <a:schemeClr val="tx1"/>
                          </a:solidFill>
                          <a:latin typeface="Times New Roman"/>
                          <a:ea typeface="ＭＳ Ｐゴシック"/>
                        </a:rPr>
                        <a:t>940</a:t>
                      </a:r>
                      <a:endParaRPr lang="en-AU" sz="18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09358" name="Rectangle 6"/>
          <p:cNvSpPr>
            <a:spLocks noChangeArrowheads="1"/>
          </p:cNvSpPr>
          <p:nvPr/>
        </p:nvSpPr>
        <p:spPr bwMode="auto">
          <a:xfrm>
            <a:off x="684213" y="6457950"/>
            <a:ext cx="5499100" cy="338138"/>
          </a:xfrm>
          <a:prstGeom prst="rect">
            <a:avLst/>
          </a:prstGeom>
          <a:noFill/>
          <a:ln w="9525">
            <a:noFill/>
            <a:miter lim="800000"/>
            <a:headEnd/>
            <a:tailEnd/>
          </a:ln>
        </p:spPr>
        <p:txBody>
          <a:bodyPr wrap="none">
            <a:spAutoFit/>
          </a:bodyPr>
          <a:lstStyle/>
          <a:p>
            <a:r>
              <a:rPr lang="en-AU" sz="1600" i="1">
                <a:solidFill>
                  <a:srgbClr val="FF0000"/>
                </a:solidFill>
              </a:rPr>
              <a:t>* Actual price is likely to be lower than current carbon price</a:t>
            </a:r>
            <a:endParaRPr lang="en-AU" sz="16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7" name="Title 1"/>
          <p:cNvSpPr>
            <a:spLocks noGrp="1"/>
          </p:cNvSpPr>
          <p:nvPr>
            <p:ph type="title"/>
          </p:nvPr>
        </p:nvSpPr>
        <p:spPr/>
        <p:txBody>
          <a:bodyPr/>
          <a:lstStyle/>
          <a:p>
            <a:pPr eaLnBrk="1" hangingPunct="1"/>
            <a:r>
              <a:rPr lang="en-AU" smtClean="0"/>
              <a:t>Case Studies - Dairy Cooperative</a:t>
            </a:r>
          </a:p>
        </p:txBody>
      </p:sp>
      <p:sp>
        <p:nvSpPr>
          <p:cNvPr id="3" name="Content Placeholder 2"/>
          <p:cNvSpPr>
            <a:spLocks noGrp="1"/>
          </p:cNvSpPr>
          <p:nvPr>
            <p:ph idx="1"/>
          </p:nvPr>
        </p:nvSpPr>
        <p:spPr/>
        <p:txBody>
          <a:bodyPr/>
          <a:lstStyle/>
          <a:p>
            <a:pPr eaLnBrk="1" hangingPunct="1"/>
            <a:r>
              <a:rPr lang="en-AU" smtClean="0"/>
              <a:t>Baseline</a:t>
            </a:r>
          </a:p>
          <a:p>
            <a:pPr lvl="1" eaLnBrk="1" hangingPunct="1"/>
            <a:r>
              <a:rPr lang="en-AU" smtClean="0"/>
              <a:t>2,500 suppliers, 500,000 ha total</a:t>
            </a:r>
          </a:p>
          <a:p>
            <a:pPr lvl="1" eaLnBrk="1" hangingPunct="1"/>
            <a:r>
              <a:rPr lang="en-AU" smtClean="0"/>
              <a:t>Total N applied = 75,000 t N/yr</a:t>
            </a:r>
          </a:p>
          <a:p>
            <a:pPr lvl="2" eaLnBrk="1" hangingPunct="1"/>
            <a:r>
              <a:rPr lang="en-AU" smtClean="0"/>
              <a:t>Average N applied = 150 kg N/ha/yr</a:t>
            </a:r>
          </a:p>
          <a:p>
            <a:pPr eaLnBrk="1" hangingPunct="1"/>
            <a:r>
              <a:rPr lang="en-AU" smtClean="0"/>
              <a:t>Abatement strategy</a:t>
            </a:r>
          </a:p>
          <a:p>
            <a:pPr lvl="1" eaLnBrk="1" hangingPunct="1"/>
            <a:r>
              <a:rPr lang="en-AU" smtClean="0"/>
              <a:t>Reduce total N to = 50,000 t N/yr</a:t>
            </a:r>
          </a:p>
          <a:p>
            <a:pPr lvl="2" eaLnBrk="1" hangingPunct="1"/>
            <a:r>
              <a:rPr lang="en-AU" smtClean="0"/>
              <a:t>Average N fertiliser = 100 kg N/ha/yr</a:t>
            </a:r>
          </a:p>
          <a:p>
            <a:pPr lvl="1" eaLnBrk="1" hangingPunct="1"/>
            <a:r>
              <a:rPr lang="en-AU" smtClean="0"/>
              <a:t>Reduce lime required 16,667 t lime/yr</a:t>
            </a:r>
          </a:p>
          <a:p>
            <a:pPr lvl="1" eaLnBrk="1" hangingPunct="1">
              <a:buFontTx/>
              <a:buNone/>
            </a:pPr>
            <a:r>
              <a:rPr lang="en-AU" smtClean="0"/>
              <a:t>= 152,437 t CO</a:t>
            </a:r>
            <a:r>
              <a:rPr lang="en-AU" baseline="-25000" smtClean="0"/>
              <a:t>2</a:t>
            </a:r>
            <a:r>
              <a:rPr lang="en-AU" smtClean="0"/>
              <a:t>e /yr</a:t>
            </a:r>
          </a:p>
          <a:p>
            <a:pPr lvl="2" eaLnBrk="1" hangingPunct="1"/>
            <a:r>
              <a:rPr lang="en-AU" smtClean="0"/>
              <a:t>@ $23</a:t>
            </a:r>
            <a:r>
              <a:rPr lang="en-AU" smtClean="0">
                <a:solidFill>
                  <a:srgbClr val="FF0000"/>
                </a:solidFill>
              </a:rPr>
              <a:t>*</a:t>
            </a:r>
            <a:r>
              <a:rPr lang="en-AU" smtClean="0"/>
              <a:t>/t =  $3,506,000/yr</a:t>
            </a:r>
          </a:p>
        </p:txBody>
      </p:sp>
      <p:sp>
        <p:nvSpPr>
          <p:cNvPr id="910339" name="TextBox 3"/>
          <p:cNvSpPr txBox="1">
            <a:spLocks noChangeArrowheads="1"/>
          </p:cNvSpPr>
          <p:nvPr/>
        </p:nvSpPr>
        <p:spPr bwMode="auto">
          <a:xfrm>
            <a:off x="7885113" y="6524625"/>
            <a:ext cx="1230312" cy="307975"/>
          </a:xfrm>
          <a:prstGeom prst="rect">
            <a:avLst/>
          </a:prstGeom>
          <a:noFill/>
          <a:ln w="9525">
            <a:noFill/>
            <a:miter lim="800000"/>
            <a:headEnd/>
            <a:tailEnd/>
          </a:ln>
        </p:spPr>
        <p:txBody>
          <a:bodyPr>
            <a:spAutoFit/>
          </a:bodyPr>
          <a:lstStyle/>
          <a:p>
            <a:pPr eaLnBrk="0" hangingPunct="0"/>
            <a:r>
              <a:rPr lang="en-AU" sz="1400">
                <a:latin typeface="Times New Roman" pitchFamily="18" charset="0"/>
                <a:cs typeface="Times New Roman" pitchFamily="18" charset="0"/>
              </a:rPr>
              <a:t>Eckard 2011</a:t>
            </a:r>
          </a:p>
        </p:txBody>
      </p:sp>
      <p:sp>
        <p:nvSpPr>
          <p:cNvPr id="910341" name="Rectangle 5"/>
          <p:cNvSpPr>
            <a:spLocks noChangeArrowheads="1"/>
          </p:cNvSpPr>
          <p:nvPr/>
        </p:nvSpPr>
        <p:spPr bwMode="auto">
          <a:xfrm>
            <a:off x="684213" y="6457950"/>
            <a:ext cx="5499100" cy="338138"/>
          </a:xfrm>
          <a:prstGeom prst="rect">
            <a:avLst/>
          </a:prstGeom>
          <a:noFill/>
          <a:ln w="9525">
            <a:noFill/>
            <a:miter lim="800000"/>
            <a:headEnd/>
            <a:tailEnd/>
          </a:ln>
        </p:spPr>
        <p:txBody>
          <a:bodyPr wrap="none">
            <a:spAutoFit/>
          </a:bodyPr>
          <a:lstStyle/>
          <a:p>
            <a:r>
              <a:rPr lang="en-AU" sz="1600" i="1">
                <a:solidFill>
                  <a:srgbClr val="FF0000"/>
                </a:solidFill>
              </a:rPr>
              <a:t>* Actual price is likely to be lower than current carbon price</a:t>
            </a:r>
            <a:endParaRPr lang="en-AU" sz="16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1" name="Title 1"/>
          <p:cNvSpPr>
            <a:spLocks noGrp="1"/>
          </p:cNvSpPr>
          <p:nvPr>
            <p:ph type="title"/>
          </p:nvPr>
        </p:nvSpPr>
        <p:spPr/>
        <p:txBody>
          <a:bodyPr/>
          <a:lstStyle/>
          <a:p>
            <a:pPr eaLnBrk="1" hangingPunct="1"/>
            <a:r>
              <a:rPr lang="en-AU" smtClean="0"/>
              <a:t>Case Studies – SE QLD Beef </a:t>
            </a:r>
          </a:p>
        </p:txBody>
      </p:sp>
      <p:sp>
        <p:nvSpPr>
          <p:cNvPr id="911362" name="Content Placeholder 2"/>
          <p:cNvSpPr>
            <a:spLocks noGrp="1"/>
          </p:cNvSpPr>
          <p:nvPr>
            <p:ph idx="1"/>
          </p:nvPr>
        </p:nvSpPr>
        <p:spPr/>
        <p:txBody>
          <a:bodyPr/>
          <a:lstStyle/>
          <a:p>
            <a:pPr eaLnBrk="1" hangingPunct="1"/>
            <a:r>
              <a:rPr lang="en-AU" dirty="0" smtClean="0"/>
              <a:t>Baseline</a:t>
            </a:r>
          </a:p>
          <a:p>
            <a:pPr lvl="1" eaLnBrk="1" hangingPunct="1"/>
            <a:r>
              <a:rPr lang="en-AU" dirty="0" smtClean="0"/>
              <a:t>454 cows</a:t>
            </a:r>
          </a:p>
          <a:p>
            <a:pPr lvl="1" eaLnBrk="1" hangingPunct="1"/>
            <a:r>
              <a:rPr lang="en-AU" dirty="0" smtClean="0"/>
              <a:t>180 1</a:t>
            </a:r>
            <a:r>
              <a:rPr lang="en-AU" baseline="30000" dirty="0" smtClean="0"/>
              <a:t>st</a:t>
            </a:r>
            <a:r>
              <a:rPr lang="en-AU" dirty="0" smtClean="0"/>
              <a:t> calf heifers</a:t>
            </a:r>
          </a:p>
          <a:p>
            <a:pPr lvl="1" eaLnBrk="1" hangingPunct="1"/>
            <a:r>
              <a:rPr lang="en-AU" dirty="0" smtClean="0"/>
              <a:t>1,200 ha</a:t>
            </a:r>
          </a:p>
          <a:p>
            <a:pPr eaLnBrk="1" hangingPunct="1"/>
            <a:r>
              <a:rPr lang="en-AU" dirty="0" smtClean="0"/>
              <a:t>Abatement strategy</a:t>
            </a:r>
          </a:p>
          <a:p>
            <a:pPr lvl="1" eaLnBrk="1" hangingPunct="1"/>
            <a:r>
              <a:rPr lang="en-AU" dirty="0" smtClean="0"/>
              <a:t>80 to 90% weaning</a:t>
            </a:r>
          </a:p>
          <a:p>
            <a:pPr lvl="2" eaLnBrk="1" hangingPunct="1"/>
            <a:r>
              <a:rPr lang="en-AU" dirty="0" smtClean="0"/>
              <a:t>10% less cows needed</a:t>
            </a:r>
          </a:p>
          <a:p>
            <a:pPr lvl="2" eaLnBrk="1" hangingPunct="1"/>
            <a:r>
              <a:rPr lang="en-AU" dirty="0" smtClean="0"/>
              <a:t>Include leakage discount</a:t>
            </a:r>
          </a:p>
          <a:p>
            <a:pPr lvl="1" eaLnBrk="1" hangingPunct="1">
              <a:buFontTx/>
              <a:buNone/>
            </a:pPr>
            <a:r>
              <a:rPr lang="en-AU" dirty="0" smtClean="0"/>
              <a:t>= 148 t CO</a:t>
            </a:r>
            <a:r>
              <a:rPr lang="en-AU" baseline="-25000" dirty="0" smtClean="0"/>
              <a:t>2</a:t>
            </a:r>
            <a:r>
              <a:rPr lang="en-AU" dirty="0" smtClean="0"/>
              <a:t>e @ $23</a:t>
            </a:r>
            <a:r>
              <a:rPr lang="en-AU" dirty="0" smtClean="0">
                <a:solidFill>
                  <a:srgbClr val="FF0000"/>
                </a:solidFill>
              </a:rPr>
              <a:t>*</a:t>
            </a:r>
            <a:r>
              <a:rPr lang="en-AU" dirty="0" smtClean="0"/>
              <a:t>/t </a:t>
            </a:r>
          </a:p>
          <a:p>
            <a:pPr lvl="1" eaLnBrk="1" hangingPunct="1">
              <a:buFontTx/>
              <a:buNone/>
            </a:pPr>
            <a:r>
              <a:rPr lang="en-AU" dirty="0" smtClean="0"/>
              <a:t>= $2.84/ha or $3,400/farm/yr</a:t>
            </a:r>
          </a:p>
          <a:p>
            <a:pPr eaLnBrk="1" hangingPunct="1"/>
            <a:endParaRPr lang="en-AU" dirty="0" smtClean="0"/>
          </a:p>
          <a:p>
            <a:pPr lvl="1" eaLnBrk="1" hangingPunct="1"/>
            <a:endParaRPr lang="en-AU" dirty="0" smtClean="0"/>
          </a:p>
        </p:txBody>
      </p:sp>
      <p:pic>
        <p:nvPicPr>
          <p:cNvPr id="911363" name="Picture 3"/>
          <p:cNvPicPr>
            <a:picLocks noChangeAspect="1" noChangeArrowheads="1"/>
          </p:cNvPicPr>
          <p:nvPr/>
        </p:nvPicPr>
        <p:blipFill>
          <a:blip r:embed="rId2" cstate="print"/>
          <a:srcRect/>
          <a:stretch>
            <a:fillRect/>
          </a:stretch>
        </p:blipFill>
        <p:spPr bwMode="auto">
          <a:xfrm>
            <a:off x="5665788" y="3489325"/>
            <a:ext cx="3514725" cy="3324225"/>
          </a:xfrm>
          <a:prstGeom prst="rect">
            <a:avLst/>
          </a:prstGeom>
          <a:noFill/>
          <a:ln w="9525">
            <a:noFill/>
            <a:miter lim="800000"/>
            <a:headEnd/>
            <a:tailEnd/>
          </a:ln>
        </p:spPr>
      </p:pic>
      <p:sp>
        <p:nvSpPr>
          <p:cNvPr id="911364" name="TextBox 5"/>
          <p:cNvSpPr txBox="1">
            <a:spLocks noChangeArrowheads="1"/>
          </p:cNvSpPr>
          <p:nvPr/>
        </p:nvSpPr>
        <p:spPr bwMode="auto">
          <a:xfrm>
            <a:off x="7885113" y="6524625"/>
            <a:ext cx="1230312" cy="307975"/>
          </a:xfrm>
          <a:prstGeom prst="rect">
            <a:avLst/>
          </a:prstGeom>
          <a:noFill/>
          <a:ln w="9525">
            <a:noFill/>
            <a:miter lim="800000"/>
            <a:headEnd/>
            <a:tailEnd/>
          </a:ln>
        </p:spPr>
        <p:txBody>
          <a:bodyPr>
            <a:spAutoFit/>
          </a:bodyPr>
          <a:lstStyle/>
          <a:p>
            <a:pPr eaLnBrk="0" hangingPunct="0"/>
            <a:r>
              <a:rPr lang="en-AU" sz="1400">
                <a:latin typeface="Times New Roman" pitchFamily="18" charset="0"/>
                <a:cs typeface="Times New Roman" pitchFamily="18" charset="0"/>
              </a:rPr>
              <a:t>Eckard 2011</a:t>
            </a:r>
          </a:p>
        </p:txBody>
      </p:sp>
      <p:graphicFrame>
        <p:nvGraphicFramePr>
          <p:cNvPr id="7" name="Table 6"/>
          <p:cNvGraphicFramePr>
            <a:graphicFrameLocks noGrp="1"/>
          </p:cNvGraphicFramePr>
          <p:nvPr/>
        </p:nvGraphicFramePr>
        <p:xfrm>
          <a:off x="5508625" y="1125538"/>
          <a:ext cx="3384376" cy="2672330"/>
        </p:xfrm>
        <a:graphic>
          <a:graphicData uri="http://schemas.openxmlformats.org/drawingml/2006/table">
            <a:tbl>
              <a:tblPr firstRow="1" bandRow="1">
                <a:tableStyleId>{21E4AEA4-8DFA-4A89-87EB-49C32662AFE0}</a:tableStyleId>
              </a:tblPr>
              <a:tblGrid>
                <a:gridCol w="1692188"/>
                <a:gridCol w="846094"/>
                <a:gridCol w="846094"/>
              </a:tblGrid>
              <a:tr h="300955">
                <a:tc rowSpan="2">
                  <a:txBody>
                    <a:bodyPr/>
                    <a:lstStyle/>
                    <a:p>
                      <a:r>
                        <a:rPr lang="en-AU" dirty="0" smtClean="0"/>
                        <a:t>Sources</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AU" dirty="0" smtClean="0"/>
                        <a:t>t</a:t>
                      </a:r>
                      <a:r>
                        <a:rPr lang="en-AU" baseline="0" dirty="0" smtClean="0"/>
                        <a:t> CO</a:t>
                      </a:r>
                      <a:r>
                        <a:rPr lang="en-AU" baseline="-25000" dirty="0" smtClean="0"/>
                        <a:t>2</a:t>
                      </a:r>
                      <a:r>
                        <a:rPr lang="en-AU" baseline="0" dirty="0" smtClean="0"/>
                        <a:t>e/farm</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AU" dirty="0"/>
                    </a:p>
                  </a:txBody>
                  <a:tcPr/>
                </a:tc>
              </a:tr>
              <a:tr h="200637">
                <a:tc vMerge="1">
                  <a:txBody>
                    <a:bodyPr/>
                    <a:lstStyle/>
                    <a:p>
                      <a:pPr algn="l" fontAlgn="b"/>
                      <a:endParaRPr lang="en-AU" sz="1600" b="0" i="0" u="none" strike="noStrike" dirty="0">
                        <a:latin typeface="Times New Roman"/>
                      </a:endParaRPr>
                    </a:p>
                  </a:txBody>
                  <a:tcPr marL="0" marR="0" marT="0" marB="0" anchor="b"/>
                </a:tc>
                <a:tc>
                  <a:txBody>
                    <a:bodyPr/>
                    <a:lstStyle/>
                    <a:p>
                      <a:pPr algn="r" fontAlgn="b"/>
                      <a:r>
                        <a:rPr lang="en-AU" sz="1600" b="1" i="0" u="none" strike="noStrike" dirty="0" smtClean="0">
                          <a:latin typeface="Times New Roman"/>
                        </a:rPr>
                        <a:t>Before</a:t>
                      </a:r>
                      <a:endParaRPr lang="en-AU" sz="1600" b="1"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smtClean="0">
                          <a:latin typeface="Times New Roman"/>
                        </a:rPr>
                        <a:t>After</a:t>
                      </a:r>
                      <a:endParaRPr lang="en-AU" sz="1600" b="1"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CH</a:t>
                      </a:r>
                      <a:r>
                        <a:rPr lang="en-AU" sz="1600" b="0" i="0" u="none" strike="noStrike" baseline="-25000" dirty="0">
                          <a:latin typeface="Times New Roman"/>
                        </a:rPr>
                        <a:t>4</a:t>
                      </a:r>
                      <a:r>
                        <a:rPr lang="en-AU" sz="1600" b="0" i="0" u="none" strike="noStrike" dirty="0">
                          <a:latin typeface="Times New Roman"/>
                        </a:rPr>
                        <a:t> </a:t>
                      </a:r>
                      <a:r>
                        <a:rPr lang="en-AU" sz="1600" b="0" i="0" u="none" strike="noStrike" dirty="0" smtClean="0">
                          <a:latin typeface="Times New Roman"/>
                        </a:rPr>
                        <a:t>– </a:t>
                      </a:r>
                      <a:r>
                        <a:rPr lang="en-AU" sz="1600" b="0" i="0" u="none" strike="noStrike" dirty="0">
                          <a:latin typeface="Times New Roman"/>
                        </a:rPr>
                        <a:t>Enteric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2,501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smtClean="0">
                          <a:latin typeface="Times New Roman"/>
                        </a:rPr>
                        <a:t>2,368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CH</a:t>
                      </a:r>
                      <a:r>
                        <a:rPr lang="en-AU" sz="1600" b="0" i="0" u="none" strike="noStrike" baseline="-25000" dirty="0">
                          <a:latin typeface="Times New Roman"/>
                        </a:rPr>
                        <a:t>4</a:t>
                      </a:r>
                      <a:r>
                        <a:rPr lang="en-AU" sz="1600" b="0" i="0" u="none" strike="noStrike" dirty="0">
                          <a:latin typeface="Times New Roman"/>
                        </a:rPr>
                        <a:t> </a:t>
                      </a:r>
                      <a:r>
                        <a:rPr lang="en-AU" sz="1600" b="0" i="0" u="none" strike="noStrike" dirty="0" smtClean="0">
                          <a:latin typeface="Times New Roman"/>
                        </a:rPr>
                        <a:t>– </a:t>
                      </a:r>
                      <a:r>
                        <a:rPr lang="en-AU" sz="1600" b="0" i="0" u="none" strike="noStrike" dirty="0">
                          <a:latin typeface="Times New Roman"/>
                        </a:rPr>
                        <a:t>Manure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1.39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smtClean="0">
                          <a:latin typeface="Times New Roman"/>
                        </a:rPr>
                        <a:t>1.32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N Fertiliser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smtClean="0">
                          <a:latin typeface="Times New Roman"/>
                        </a:rPr>
                        <a:t>0</a:t>
                      </a:r>
                      <a:endParaRPr lang="en-AU" sz="1600" b="0"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a:t>
                      </a:r>
                      <a:r>
                        <a:rPr lang="en-AU" sz="1600" b="0" i="0" u="none" strike="noStrike" dirty="0" smtClean="0">
                          <a:latin typeface="Times New Roman"/>
                        </a:rPr>
                        <a:t>– </a:t>
                      </a:r>
                      <a:r>
                        <a:rPr lang="en-AU" sz="1600" b="0" i="0" u="none" strike="noStrike" dirty="0">
                          <a:latin typeface="Times New Roman"/>
                        </a:rPr>
                        <a:t>Indirect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88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smtClean="0">
                          <a:latin typeface="Times New Roman"/>
                        </a:rPr>
                        <a:t>84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Dung, Urine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187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smtClean="0">
                          <a:latin typeface="Times New Roman"/>
                        </a:rPr>
                        <a:t>177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1" i="0" u="none" strike="noStrike" dirty="0">
                          <a:latin typeface="Times New Roman"/>
                        </a:rPr>
                        <a:t>Net Farm Emissions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a:latin typeface="Times New Roman"/>
                        </a:rPr>
                        <a:t>2,778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smtClean="0">
                          <a:latin typeface="Times New Roman"/>
                        </a:rPr>
                        <a:t>2,630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11401" name="Rectangle 7"/>
          <p:cNvSpPr>
            <a:spLocks noChangeArrowheads="1"/>
          </p:cNvSpPr>
          <p:nvPr/>
        </p:nvSpPr>
        <p:spPr bwMode="auto">
          <a:xfrm>
            <a:off x="684213" y="6457950"/>
            <a:ext cx="5499100" cy="338138"/>
          </a:xfrm>
          <a:prstGeom prst="rect">
            <a:avLst/>
          </a:prstGeom>
          <a:noFill/>
          <a:ln w="9525">
            <a:noFill/>
            <a:miter lim="800000"/>
            <a:headEnd/>
            <a:tailEnd/>
          </a:ln>
        </p:spPr>
        <p:txBody>
          <a:bodyPr wrap="none">
            <a:spAutoFit/>
          </a:bodyPr>
          <a:lstStyle/>
          <a:p>
            <a:r>
              <a:rPr lang="en-AU" sz="1600" i="1">
                <a:solidFill>
                  <a:srgbClr val="FF0000"/>
                </a:solidFill>
              </a:rPr>
              <a:t>* Actual price is likely to be lower than current carbon price</a:t>
            </a:r>
            <a:endParaRPr lang="en-AU" sz="1600" i="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5" name="Title 1"/>
          <p:cNvSpPr>
            <a:spLocks noGrp="1"/>
          </p:cNvSpPr>
          <p:nvPr>
            <p:ph type="title"/>
          </p:nvPr>
        </p:nvSpPr>
        <p:spPr/>
        <p:txBody>
          <a:bodyPr/>
          <a:lstStyle/>
          <a:p>
            <a:pPr eaLnBrk="1" hangingPunct="1"/>
            <a:r>
              <a:rPr lang="en-AU" smtClean="0"/>
              <a:t>Case study – Wheat</a:t>
            </a:r>
          </a:p>
        </p:txBody>
      </p:sp>
      <p:sp>
        <p:nvSpPr>
          <p:cNvPr id="912386" name="Content Placeholder 2"/>
          <p:cNvSpPr>
            <a:spLocks noGrp="1"/>
          </p:cNvSpPr>
          <p:nvPr>
            <p:ph idx="1"/>
          </p:nvPr>
        </p:nvSpPr>
        <p:spPr/>
        <p:txBody>
          <a:bodyPr/>
          <a:lstStyle/>
          <a:p>
            <a:pPr eaLnBrk="1" hangingPunct="1"/>
            <a:r>
              <a:rPr lang="en-AU" sz="2800" dirty="0" smtClean="0"/>
              <a:t>Baseline</a:t>
            </a:r>
          </a:p>
          <a:p>
            <a:pPr lvl="1" eaLnBrk="1" hangingPunct="1"/>
            <a:r>
              <a:rPr lang="en-AU" sz="2400" dirty="0" smtClean="0"/>
              <a:t>Area = 500 ha</a:t>
            </a:r>
          </a:p>
          <a:p>
            <a:pPr lvl="1" eaLnBrk="1" hangingPunct="1"/>
            <a:r>
              <a:rPr lang="en-AU" sz="2400" dirty="0" smtClean="0"/>
              <a:t>N fertiliser = 100 kg N/ha/yr</a:t>
            </a:r>
          </a:p>
          <a:p>
            <a:pPr eaLnBrk="1" hangingPunct="1"/>
            <a:r>
              <a:rPr lang="en-AU" sz="2800" dirty="0" smtClean="0"/>
              <a:t>Abatement strategy</a:t>
            </a:r>
          </a:p>
          <a:p>
            <a:pPr lvl="1" eaLnBrk="1" hangingPunct="1"/>
            <a:r>
              <a:rPr lang="en-AU" sz="2400" dirty="0" smtClean="0"/>
              <a:t>Reduce N to 80 kg N/ha/yr</a:t>
            </a:r>
          </a:p>
          <a:p>
            <a:pPr lvl="1" eaLnBrk="1" hangingPunct="1"/>
            <a:endParaRPr lang="en-AU" sz="2400" dirty="0" smtClean="0"/>
          </a:p>
          <a:p>
            <a:pPr lvl="1" eaLnBrk="1" hangingPunct="1">
              <a:buFontTx/>
              <a:buNone/>
            </a:pPr>
            <a:r>
              <a:rPr lang="en-AU" dirty="0" smtClean="0"/>
              <a:t>= 38 t CO</a:t>
            </a:r>
            <a:r>
              <a:rPr lang="en-AU" baseline="-25000" dirty="0" smtClean="0"/>
              <a:t>2</a:t>
            </a:r>
            <a:r>
              <a:rPr lang="en-AU" dirty="0" smtClean="0"/>
              <a:t>e </a:t>
            </a:r>
            <a:r>
              <a:rPr lang="en-AU" sz="2400" dirty="0" smtClean="0"/>
              <a:t>@ $23</a:t>
            </a:r>
            <a:r>
              <a:rPr lang="en-AU" sz="2400" dirty="0" smtClean="0">
                <a:solidFill>
                  <a:srgbClr val="FF0000"/>
                </a:solidFill>
              </a:rPr>
              <a:t>*</a:t>
            </a:r>
            <a:r>
              <a:rPr lang="en-AU" sz="2400" dirty="0" smtClean="0"/>
              <a:t>/t </a:t>
            </a:r>
          </a:p>
          <a:p>
            <a:pPr lvl="1" eaLnBrk="1" hangingPunct="1">
              <a:buFontTx/>
              <a:buNone/>
            </a:pPr>
            <a:r>
              <a:rPr lang="en-AU" sz="2400" dirty="0" smtClean="0"/>
              <a:t>	= $1.75/ha or  $874/farm/yr</a:t>
            </a:r>
          </a:p>
          <a:p>
            <a:pPr lvl="1" eaLnBrk="1" hangingPunct="1"/>
            <a:endParaRPr lang="en-AU" sz="2400" dirty="0" smtClean="0"/>
          </a:p>
          <a:p>
            <a:pPr lvl="1" eaLnBrk="1" hangingPunct="1"/>
            <a:endParaRPr lang="en-AU" sz="2400" dirty="0" smtClean="0"/>
          </a:p>
        </p:txBody>
      </p:sp>
      <p:sp>
        <p:nvSpPr>
          <p:cNvPr id="912387" name="TextBox 3"/>
          <p:cNvSpPr txBox="1">
            <a:spLocks noChangeArrowheads="1"/>
          </p:cNvSpPr>
          <p:nvPr/>
        </p:nvSpPr>
        <p:spPr bwMode="auto">
          <a:xfrm>
            <a:off x="7885113" y="6524625"/>
            <a:ext cx="1230312" cy="307975"/>
          </a:xfrm>
          <a:prstGeom prst="rect">
            <a:avLst/>
          </a:prstGeom>
          <a:noFill/>
          <a:ln w="9525">
            <a:noFill/>
            <a:miter lim="800000"/>
            <a:headEnd/>
            <a:tailEnd/>
          </a:ln>
        </p:spPr>
        <p:txBody>
          <a:bodyPr>
            <a:spAutoFit/>
          </a:bodyPr>
          <a:lstStyle/>
          <a:p>
            <a:pPr eaLnBrk="0" hangingPunct="0"/>
            <a:r>
              <a:rPr lang="en-AU" sz="1400">
                <a:latin typeface="Times New Roman" pitchFamily="18" charset="0"/>
                <a:cs typeface="Times New Roman" pitchFamily="18" charset="0"/>
              </a:rPr>
              <a:t>Eckard 2011</a:t>
            </a:r>
          </a:p>
        </p:txBody>
      </p:sp>
      <p:pic>
        <p:nvPicPr>
          <p:cNvPr id="912388" name="Picture 1"/>
          <p:cNvPicPr>
            <a:picLocks noChangeAspect="1" noChangeArrowheads="1"/>
          </p:cNvPicPr>
          <p:nvPr/>
        </p:nvPicPr>
        <p:blipFill>
          <a:blip r:embed="rId2" cstate="print"/>
          <a:srcRect/>
          <a:stretch>
            <a:fillRect/>
          </a:stretch>
        </p:blipFill>
        <p:spPr bwMode="auto">
          <a:xfrm>
            <a:off x="5193729" y="4103688"/>
            <a:ext cx="3914775" cy="2133600"/>
          </a:xfrm>
          <a:prstGeom prst="rect">
            <a:avLst/>
          </a:prstGeom>
          <a:noFill/>
          <a:ln w="9525">
            <a:noFill/>
            <a:miter lim="800000"/>
            <a:headEnd/>
            <a:tailEnd/>
          </a:ln>
        </p:spPr>
      </p:pic>
      <p:graphicFrame>
        <p:nvGraphicFramePr>
          <p:cNvPr id="8" name="Table 7"/>
          <p:cNvGraphicFramePr>
            <a:graphicFrameLocks noGrp="1"/>
          </p:cNvGraphicFramePr>
          <p:nvPr/>
        </p:nvGraphicFramePr>
        <p:xfrm>
          <a:off x="5318125" y="981075"/>
          <a:ext cx="3717838" cy="2987340"/>
        </p:xfrm>
        <a:graphic>
          <a:graphicData uri="http://schemas.openxmlformats.org/drawingml/2006/table">
            <a:tbl>
              <a:tblPr firstRow="1" bandRow="1">
                <a:tableStyleId>{21E4AEA4-8DFA-4A89-87EB-49C32662AFE0}</a:tableStyleId>
              </a:tblPr>
              <a:tblGrid>
                <a:gridCol w="2025650"/>
                <a:gridCol w="846094"/>
                <a:gridCol w="846094"/>
              </a:tblGrid>
              <a:tr h="300955">
                <a:tc rowSpan="2">
                  <a:txBody>
                    <a:bodyPr/>
                    <a:lstStyle/>
                    <a:p>
                      <a:r>
                        <a:rPr lang="en-AU" dirty="0" smtClean="0"/>
                        <a:t>Sources</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AU" dirty="0" smtClean="0"/>
                        <a:t>t</a:t>
                      </a:r>
                      <a:r>
                        <a:rPr lang="en-AU" baseline="0" dirty="0" smtClean="0"/>
                        <a:t> CO</a:t>
                      </a:r>
                      <a:r>
                        <a:rPr lang="en-AU" baseline="-25000" dirty="0" smtClean="0"/>
                        <a:t>2</a:t>
                      </a:r>
                      <a:r>
                        <a:rPr lang="en-AU" baseline="0" dirty="0" smtClean="0"/>
                        <a:t>e/farm</a:t>
                      </a:r>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AU" dirty="0"/>
                    </a:p>
                  </a:txBody>
                  <a:tcPr/>
                </a:tc>
              </a:tr>
              <a:tr h="200637">
                <a:tc vMerge="1">
                  <a:txBody>
                    <a:bodyPr/>
                    <a:lstStyle/>
                    <a:p>
                      <a:pPr algn="l" fontAlgn="b"/>
                      <a:endParaRPr lang="en-AU" sz="1600" b="0" i="0" u="none" strike="noStrike" dirty="0">
                        <a:latin typeface="Times New Roman"/>
                      </a:endParaRPr>
                    </a:p>
                  </a:txBody>
                  <a:tcPr marL="0" marR="0" marT="0" marB="0" anchor="b"/>
                </a:tc>
                <a:tc>
                  <a:txBody>
                    <a:bodyPr/>
                    <a:lstStyle/>
                    <a:p>
                      <a:pPr algn="r" fontAlgn="b"/>
                      <a:r>
                        <a:rPr lang="en-AU" sz="1600" b="1" i="0" u="none" strike="noStrike" dirty="0" smtClean="0">
                          <a:latin typeface="Times New Roman"/>
                        </a:rPr>
                        <a:t>Before</a:t>
                      </a:r>
                      <a:endParaRPr lang="en-AU" sz="1600" b="1"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smtClean="0">
                          <a:latin typeface="Times New Roman"/>
                        </a:rPr>
                        <a:t>After</a:t>
                      </a:r>
                      <a:endParaRPr lang="en-AU" sz="1600" b="1" i="0" u="none" strike="noStrike" dirty="0">
                        <a:latin typeface="Times New Roman"/>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CH</a:t>
                      </a:r>
                      <a:r>
                        <a:rPr lang="en-AU" sz="1600" b="0" i="0" u="none" strike="noStrike" baseline="-25000" dirty="0">
                          <a:latin typeface="Times New Roman"/>
                        </a:rPr>
                        <a:t>4</a:t>
                      </a:r>
                      <a:r>
                        <a:rPr lang="en-AU" sz="1600" b="0" i="0" u="none" strike="noStrike" dirty="0">
                          <a:latin typeface="Times New Roman"/>
                        </a:rPr>
                        <a:t> </a:t>
                      </a:r>
                      <a:r>
                        <a:rPr lang="en-AU" sz="1600" b="0" i="0" u="none" strike="noStrike" dirty="0" smtClean="0">
                          <a:latin typeface="Times New Roman"/>
                        </a:rPr>
                        <a:t>– </a:t>
                      </a:r>
                      <a:r>
                        <a:rPr lang="en-AU" sz="1600" b="0" i="0" u="none" strike="noStrike" dirty="0">
                          <a:latin typeface="Times New Roman"/>
                        </a:rPr>
                        <a:t>Burning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a:t>
                      </a:r>
                      <a:r>
                        <a:rPr lang="en-AU" sz="1600" b="0" i="0" u="none" strike="noStrike" dirty="0" smtClean="0">
                          <a:latin typeface="Times New Roman"/>
                        </a:rPr>
                        <a:t>– </a:t>
                      </a:r>
                      <a:r>
                        <a:rPr lang="en-AU" sz="1600" b="0" i="0" u="none" strike="noStrike" dirty="0">
                          <a:latin typeface="Times New Roman"/>
                        </a:rPr>
                        <a:t>Burning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Crop residues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a:latin typeface="Times New Roman"/>
                        </a:rPr>
                        <a:t>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Indirect leaching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a:latin typeface="Times New Roman"/>
                        </a:rPr>
                        <a:t>91.3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73.1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Indirect ammonia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a:latin typeface="Times New Roman"/>
                        </a:rPr>
                        <a:t>24.4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010">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N Fertiliser</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a:latin typeface="Times New Roman"/>
                        </a:rPr>
                        <a:t>73.0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58.4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637">
                <a:tc>
                  <a:txBody>
                    <a:bodyPr/>
                    <a:lstStyle/>
                    <a:p>
                      <a:pPr algn="l" fontAlgn="b"/>
                      <a:r>
                        <a:rPr lang="en-AU" sz="1600" b="0" i="0" u="none" strike="noStrike" dirty="0">
                          <a:latin typeface="Times New Roman"/>
                        </a:rPr>
                        <a:t>N</a:t>
                      </a:r>
                      <a:r>
                        <a:rPr lang="en-AU" sz="1600" b="0" i="0" u="none" strike="noStrike" baseline="-25000" dirty="0">
                          <a:latin typeface="Times New Roman"/>
                        </a:rPr>
                        <a:t>2</a:t>
                      </a:r>
                      <a:r>
                        <a:rPr lang="en-AU" sz="1600" b="0" i="0" u="none" strike="noStrike" dirty="0">
                          <a:latin typeface="Times New Roman"/>
                        </a:rPr>
                        <a:t>O - N</a:t>
                      </a:r>
                      <a:r>
                        <a:rPr lang="en-AU" sz="1600" b="0" i="0" u="none" strike="noStrike" baseline="-25000" dirty="0">
                          <a:latin typeface="Times New Roman"/>
                        </a:rPr>
                        <a:t>2</a:t>
                      </a:r>
                      <a:r>
                        <a:rPr lang="en-AU" sz="1600" b="0" i="0" u="none" strike="noStrike" dirty="0">
                          <a:latin typeface="Times New Roman"/>
                        </a:rPr>
                        <a:t> fixation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a:latin typeface="Times New Roman"/>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0" i="0" u="none" strike="noStrike" dirty="0">
                          <a:latin typeface="Times New Roman"/>
                        </a:rPr>
                        <a:t>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637">
                <a:tc>
                  <a:txBody>
                    <a:bodyPr/>
                    <a:lstStyle/>
                    <a:p>
                      <a:pPr algn="l" fontAlgn="b"/>
                      <a:r>
                        <a:rPr lang="en-AU" sz="1600" b="1" i="0" u="none" strike="noStrike" dirty="0">
                          <a:latin typeface="Times New Roman"/>
                        </a:rPr>
                        <a:t>Net Farm Emissions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a:latin typeface="Times New Roman"/>
                        </a:rPr>
                        <a:t>224.5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AU" sz="1600" b="1" i="0" u="none" strike="noStrike" dirty="0">
                          <a:latin typeface="Times New Roman"/>
                        </a:rPr>
                        <a:t>186.7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12433" name="Rectangle 6"/>
          <p:cNvSpPr>
            <a:spLocks noChangeArrowheads="1"/>
          </p:cNvSpPr>
          <p:nvPr/>
        </p:nvSpPr>
        <p:spPr bwMode="auto">
          <a:xfrm>
            <a:off x="684213" y="6457950"/>
            <a:ext cx="5499100" cy="338138"/>
          </a:xfrm>
          <a:prstGeom prst="rect">
            <a:avLst/>
          </a:prstGeom>
          <a:noFill/>
          <a:ln w="9525">
            <a:noFill/>
            <a:miter lim="800000"/>
            <a:headEnd/>
            <a:tailEnd/>
          </a:ln>
        </p:spPr>
        <p:txBody>
          <a:bodyPr wrap="none">
            <a:spAutoFit/>
          </a:bodyPr>
          <a:lstStyle/>
          <a:p>
            <a:r>
              <a:rPr lang="en-AU" sz="1600" i="1">
                <a:solidFill>
                  <a:srgbClr val="FF0000"/>
                </a:solidFill>
              </a:rPr>
              <a:t>* Actual price is likely to be lower than current carbon price</a:t>
            </a:r>
            <a:endParaRPr lang="en-AU" sz="1600" i="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09" name="Title 1"/>
          <p:cNvSpPr>
            <a:spLocks noGrp="1"/>
          </p:cNvSpPr>
          <p:nvPr>
            <p:ph type="title"/>
          </p:nvPr>
        </p:nvSpPr>
        <p:spPr>
          <a:xfrm>
            <a:off x="2971800" y="76200"/>
            <a:ext cx="5921375" cy="685800"/>
          </a:xfrm>
        </p:spPr>
        <p:txBody>
          <a:bodyPr/>
          <a:lstStyle/>
          <a:p>
            <a:pPr eaLnBrk="1" hangingPunct="1"/>
            <a:r>
              <a:rPr lang="en-AU" smtClean="0"/>
              <a:t>Case Study – Effluent Pond</a:t>
            </a:r>
          </a:p>
        </p:txBody>
      </p:sp>
      <p:sp>
        <p:nvSpPr>
          <p:cNvPr id="913410" name="Content Placeholder 2"/>
          <p:cNvSpPr>
            <a:spLocks noGrp="1"/>
          </p:cNvSpPr>
          <p:nvPr>
            <p:ph idx="1"/>
          </p:nvPr>
        </p:nvSpPr>
        <p:spPr>
          <a:xfrm>
            <a:off x="323850" y="1219200"/>
            <a:ext cx="8134350" cy="4876800"/>
          </a:xfrm>
        </p:spPr>
        <p:txBody>
          <a:bodyPr/>
          <a:lstStyle/>
          <a:p>
            <a:pPr eaLnBrk="1" hangingPunct="1"/>
            <a:r>
              <a:rPr lang="en-AU" dirty="0" smtClean="0"/>
              <a:t>Baseline</a:t>
            </a:r>
          </a:p>
          <a:p>
            <a:pPr lvl="1" eaLnBrk="1" hangingPunct="1"/>
            <a:r>
              <a:rPr lang="en-AU" dirty="0" smtClean="0"/>
              <a:t>300 cow dairy</a:t>
            </a:r>
          </a:p>
          <a:p>
            <a:pPr lvl="1" eaLnBrk="1" hangingPunct="1"/>
            <a:r>
              <a:rPr lang="en-AU" dirty="0" smtClean="0"/>
              <a:t>Open pond </a:t>
            </a:r>
          </a:p>
          <a:p>
            <a:pPr lvl="2" eaLnBrk="1" hangingPunct="1">
              <a:buFontTx/>
              <a:buNone/>
            </a:pPr>
            <a:r>
              <a:rPr lang="en-AU" dirty="0" smtClean="0"/>
              <a:t>= 4.1 t CH</a:t>
            </a:r>
            <a:r>
              <a:rPr lang="en-AU" baseline="-25000" dirty="0" smtClean="0"/>
              <a:t>4</a:t>
            </a:r>
            <a:r>
              <a:rPr lang="en-AU" dirty="0" smtClean="0"/>
              <a:t>/yr (85 t CO</a:t>
            </a:r>
            <a:r>
              <a:rPr lang="en-AU" baseline="-25000" dirty="0" smtClean="0"/>
              <a:t>2</a:t>
            </a:r>
            <a:r>
              <a:rPr lang="en-AU" dirty="0" smtClean="0"/>
              <a:t>e)</a:t>
            </a:r>
          </a:p>
          <a:p>
            <a:pPr lvl="1" eaLnBrk="1" hangingPunct="1"/>
            <a:r>
              <a:rPr lang="en-AU" dirty="0" smtClean="0"/>
              <a:t>Covered pond </a:t>
            </a:r>
          </a:p>
          <a:p>
            <a:pPr lvl="2" eaLnBrk="1" hangingPunct="1">
              <a:buFontTx/>
              <a:buNone/>
            </a:pPr>
            <a:r>
              <a:rPr lang="en-AU" dirty="0" smtClean="0"/>
              <a:t>= 6.3 t CH</a:t>
            </a:r>
            <a:r>
              <a:rPr lang="en-AU" baseline="-25000" dirty="0" smtClean="0"/>
              <a:t>4</a:t>
            </a:r>
            <a:r>
              <a:rPr lang="en-AU" dirty="0" smtClean="0"/>
              <a:t>/yr (131 t CO</a:t>
            </a:r>
            <a:r>
              <a:rPr lang="en-AU" baseline="-25000" dirty="0" smtClean="0"/>
              <a:t>2</a:t>
            </a:r>
            <a:r>
              <a:rPr lang="en-AU" dirty="0" smtClean="0"/>
              <a:t>e)</a:t>
            </a:r>
          </a:p>
          <a:p>
            <a:pPr lvl="2" eaLnBrk="1" hangingPunct="1">
              <a:buFontTx/>
              <a:buNone/>
            </a:pPr>
            <a:endParaRPr lang="en-AU" dirty="0" smtClean="0"/>
          </a:p>
        </p:txBody>
      </p:sp>
      <p:pic>
        <p:nvPicPr>
          <p:cNvPr id="913411" name="Picture 5"/>
          <p:cNvPicPr>
            <a:picLocks noChangeAspect="1" noChangeArrowheads="1"/>
          </p:cNvPicPr>
          <p:nvPr/>
        </p:nvPicPr>
        <p:blipFill>
          <a:blip r:embed="rId2" cstate="print"/>
          <a:srcRect/>
          <a:stretch>
            <a:fillRect/>
          </a:stretch>
        </p:blipFill>
        <p:spPr bwMode="auto">
          <a:xfrm>
            <a:off x="5148263" y="1557338"/>
            <a:ext cx="3671887" cy="2651125"/>
          </a:xfrm>
          <a:prstGeom prst="rect">
            <a:avLst/>
          </a:prstGeom>
          <a:noFill/>
          <a:ln w="9525">
            <a:noFill/>
            <a:miter lim="800000"/>
            <a:headEnd/>
            <a:tailEnd/>
          </a:ln>
        </p:spPr>
      </p:pic>
      <p:sp>
        <p:nvSpPr>
          <p:cNvPr id="913412" name="TextBox 6"/>
          <p:cNvSpPr txBox="1">
            <a:spLocks noChangeArrowheads="1"/>
          </p:cNvSpPr>
          <p:nvPr/>
        </p:nvSpPr>
        <p:spPr bwMode="auto">
          <a:xfrm>
            <a:off x="6227763" y="6524625"/>
            <a:ext cx="2881312" cy="307975"/>
          </a:xfrm>
          <a:prstGeom prst="rect">
            <a:avLst/>
          </a:prstGeom>
          <a:noFill/>
          <a:ln w="9525">
            <a:noFill/>
            <a:miter lim="800000"/>
            <a:headEnd/>
            <a:tailEnd/>
          </a:ln>
        </p:spPr>
        <p:txBody>
          <a:bodyPr>
            <a:spAutoFit/>
          </a:bodyPr>
          <a:lstStyle/>
          <a:p>
            <a:pPr eaLnBrk="0" hangingPunct="0"/>
            <a:r>
              <a:rPr lang="en-AU" sz="1400">
                <a:latin typeface="Times New Roman" pitchFamily="18" charset="0"/>
                <a:cs typeface="Times New Roman" pitchFamily="18" charset="0"/>
              </a:rPr>
              <a:t>Data from Demo Dairy; Eckard 2011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3" name="Title 1"/>
          <p:cNvSpPr>
            <a:spLocks noGrp="1"/>
          </p:cNvSpPr>
          <p:nvPr>
            <p:ph type="title"/>
          </p:nvPr>
        </p:nvSpPr>
        <p:spPr>
          <a:xfrm>
            <a:off x="2971800" y="76200"/>
            <a:ext cx="5921375" cy="685800"/>
          </a:xfrm>
        </p:spPr>
        <p:txBody>
          <a:bodyPr/>
          <a:lstStyle/>
          <a:p>
            <a:pPr eaLnBrk="1" hangingPunct="1"/>
            <a:r>
              <a:rPr lang="en-AU" dirty="0" smtClean="0"/>
              <a:t>Case Study – Effluent Pond</a:t>
            </a:r>
          </a:p>
        </p:txBody>
      </p:sp>
      <p:sp>
        <p:nvSpPr>
          <p:cNvPr id="914434" name="Content Placeholder 2"/>
          <p:cNvSpPr>
            <a:spLocks noGrp="1"/>
          </p:cNvSpPr>
          <p:nvPr>
            <p:ph idx="1"/>
          </p:nvPr>
        </p:nvSpPr>
        <p:spPr>
          <a:xfrm>
            <a:off x="685800" y="1196975"/>
            <a:ext cx="7772400" cy="4876800"/>
          </a:xfrm>
        </p:spPr>
        <p:txBody>
          <a:bodyPr/>
          <a:lstStyle/>
          <a:p>
            <a:pPr eaLnBrk="1" hangingPunct="1"/>
            <a:r>
              <a:rPr lang="en-AU" dirty="0" smtClean="0"/>
              <a:t>CFI Offset</a:t>
            </a:r>
          </a:p>
          <a:p>
            <a:pPr lvl="1" eaLnBrk="1" hangingPunct="1"/>
            <a:r>
              <a:rPr lang="en-AU" dirty="0" smtClean="0"/>
              <a:t>Flaring </a:t>
            </a:r>
          </a:p>
          <a:p>
            <a:pPr lvl="2" eaLnBrk="1" hangingPunct="1"/>
            <a:r>
              <a:rPr lang="en-AU" dirty="0" smtClean="0"/>
              <a:t>Can only claim baseline </a:t>
            </a:r>
            <a:r>
              <a:rPr lang="en-AU" b="1" dirty="0" smtClean="0"/>
              <a:t>prior </a:t>
            </a:r>
            <a:r>
              <a:rPr lang="en-AU" dirty="0" smtClean="0"/>
              <a:t>to covering </a:t>
            </a:r>
          </a:p>
          <a:p>
            <a:pPr lvl="3" eaLnBrk="1" hangingPunct="1"/>
            <a:r>
              <a:rPr lang="en-AU" dirty="0" smtClean="0"/>
              <a:t>85 t CO</a:t>
            </a:r>
            <a:r>
              <a:rPr lang="en-AU" baseline="-25000" dirty="0" smtClean="0"/>
              <a:t>2</a:t>
            </a:r>
            <a:r>
              <a:rPr lang="en-AU" dirty="0" smtClean="0"/>
              <a:t>e/yr </a:t>
            </a:r>
          </a:p>
          <a:p>
            <a:pPr lvl="2" eaLnBrk="1" hangingPunct="1"/>
            <a:r>
              <a:rPr lang="en-AU" dirty="0" smtClean="0"/>
              <a:t>@ $23</a:t>
            </a:r>
            <a:r>
              <a:rPr lang="en-AU" dirty="0" smtClean="0">
                <a:solidFill>
                  <a:srgbClr val="FF0000"/>
                </a:solidFill>
              </a:rPr>
              <a:t>*</a:t>
            </a:r>
            <a:r>
              <a:rPr lang="en-AU" dirty="0" smtClean="0"/>
              <a:t>/t = $2,000/farm/yr</a:t>
            </a:r>
          </a:p>
          <a:p>
            <a:pPr lvl="1" eaLnBrk="1" hangingPunct="1"/>
            <a:endParaRPr lang="en-AU" dirty="0" smtClean="0"/>
          </a:p>
        </p:txBody>
      </p:sp>
      <p:pic>
        <p:nvPicPr>
          <p:cNvPr id="914435" name="Picture 2"/>
          <p:cNvPicPr>
            <a:picLocks noChangeAspect="1" noChangeArrowheads="1"/>
          </p:cNvPicPr>
          <p:nvPr/>
        </p:nvPicPr>
        <p:blipFill>
          <a:blip r:embed="rId2" cstate="print"/>
          <a:srcRect/>
          <a:stretch>
            <a:fillRect/>
          </a:stretch>
        </p:blipFill>
        <p:spPr bwMode="auto">
          <a:xfrm>
            <a:off x="6505575" y="2852738"/>
            <a:ext cx="2474913" cy="3384550"/>
          </a:xfrm>
          <a:prstGeom prst="rect">
            <a:avLst/>
          </a:prstGeom>
          <a:noFill/>
          <a:ln w="9525">
            <a:noFill/>
            <a:miter lim="800000"/>
            <a:headEnd/>
            <a:tailEnd/>
          </a:ln>
        </p:spPr>
      </p:pic>
      <p:sp>
        <p:nvSpPr>
          <p:cNvPr id="914436" name="TextBox 7"/>
          <p:cNvSpPr txBox="1">
            <a:spLocks noChangeArrowheads="1"/>
          </p:cNvSpPr>
          <p:nvPr/>
        </p:nvSpPr>
        <p:spPr bwMode="auto">
          <a:xfrm>
            <a:off x="5940425" y="6524625"/>
            <a:ext cx="3175000" cy="307975"/>
          </a:xfrm>
          <a:prstGeom prst="rect">
            <a:avLst/>
          </a:prstGeom>
          <a:noFill/>
          <a:ln w="9525">
            <a:noFill/>
            <a:miter lim="800000"/>
            <a:headEnd/>
            <a:tailEnd/>
          </a:ln>
        </p:spPr>
        <p:txBody>
          <a:bodyPr>
            <a:spAutoFit/>
          </a:bodyPr>
          <a:lstStyle/>
          <a:p>
            <a:pPr eaLnBrk="0" hangingPunct="0"/>
            <a:r>
              <a:rPr lang="en-AU" sz="1400">
                <a:latin typeface="Times New Roman" pitchFamily="18" charset="0"/>
                <a:cs typeface="Times New Roman" pitchFamily="18" charset="0"/>
              </a:rPr>
              <a:t>Data from Demo Dairy; Eckard 2011</a:t>
            </a:r>
          </a:p>
        </p:txBody>
      </p:sp>
      <p:sp>
        <p:nvSpPr>
          <p:cNvPr id="914437" name="Rectangle 5"/>
          <p:cNvSpPr>
            <a:spLocks noChangeArrowheads="1"/>
          </p:cNvSpPr>
          <p:nvPr/>
        </p:nvSpPr>
        <p:spPr bwMode="auto">
          <a:xfrm>
            <a:off x="395288" y="6457950"/>
            <a:ext cx="5500687" cy="338138"/>
          </a:xfrm>
          <a:prstGeom prst="rect">
            <a:avLst/>
          </a:prstGeom>
          <a:noFill/>
          <a:ln w="9525">
            <a:noFill/>
            <a:miter lim="800000"/>
            <a:headEnd/>
            <a:tailEnd/>
          </a:ln>
        </p:spPr>
        <p:txBody>
          <a:bodyPr wrap="none">
            <a:spAutoFit/>
          </a:bodyPr>
          <a:lstStyle/>
          <a:p>
            <a:r>
              <a:rPr lang="en-AU" sz="1600" i="1">
                <a:solidFill>
                  <a:srgbClr val="FF0000"/>
                </a:solidFill>
              </a:rPr>
              <a:t>* Actual price is likely to be lower than current carbon price</a:t>
            </a:r>
            <a:endParaRPr lang="en-AU" sz="1600" i="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19686</TotalTime>
  <Words>779</Words>
  <Application>Microsoft Office PowerPoint</Application>
  <PresentationFormat>On-screen Show (4:3)</PresentationFormat>
  <Paragraphs>188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 Presentation</vt:lpstr>
      <vt:lpstr>The Carbon Farming Initiative and Agricultural Emissions </vt:lpstr>
      <vt:lpstr>This presentation provides simplified examples of how offsets can be generated through on-farm actions</vt:lpstr>
      <vt:lpstr>Case Studies – Dairy Farm</vt:lpstr>
      <vt:lpstr>Case Studies – Dairy Farm</vt:lpstr>
      <vt:lpstr>Case Studies - Dairy Cooperative</vt:lpstr>
      <vt:lpstr>Case Studies – SE QLD Beef </vt:lpstr>
      <vt:lpstr>Case study – Wheat</vt:lpstr>
      <vt:lpstr>Case Study – Effluent Pond</vt:lpstr>
      <vt:lpstr>Case Study – Effluent Pond</vt:lpstr>
      <vt:lpstr>Case Study – Soil Carbon</vt:lpstr>
      <vt:lpstr>Case Study – Biodiverse planting</vt:lpstr>
      <vt:lpstr>Slide 12</vt:lpstr>
    </vt:vector>
  </TitlesOfParts>
  <Company>ILFR, The University of Melbourne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management practices for nitrogen in intensive pasture production systems</dc:title>
  <dc:creator>Dr Richard John Eckard</dc:creator>
  <cp:lastModifiedBy>Seyda Ozkan</cp:lastModifiedBy>
  <cp:revision>743</cp:revision>
  <dcterms:created xsi:type="dcterms:W3CDTF">2000-08-07T02:07:17Z</dcterms:created>
  <dcterms:modified xsi:type="dcterms:W3CDTF">2012-08-23T09:11:58Z</dcterms:modified>
</cp:coreProperties>
</file>