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958" r:id="rId2"/>
    <p:sldId id="683" r:id="rId3"/>
    <p:sldId id="925" r:id="rId4"/>
    <p:sldId id="926" r:id="rId5"/>
    <p:sldId id="927" r:id="rId6"/>
    <p:sldId id="928" r:id="rId7"/>
    <p:sldId id="929" r:id="rId8"/>
    <p:sldId id="930" r:id="rId9"/>
    <p:sldId id="931" r:id="rId10"/>
    <p:sldId id="932" r:id="rId11"/>
    <p:sldId id="933" r:id="rId12"/>
    <p:sldId id="936" r:id="rId13"/>
    <p:sldId id="959" r:id="rId14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Richard Eckard" initials="" lastIdx="20" clrIdx="0"/>
  <p:cmAuthor id="1" name="Richard Eckard" initials="RJ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66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48" autoAdjust="0"/>
    <p:restoredTop sz="88305" autoAdjust="0"/>
  </p:normalViewPr>
  <p:slideViewPr>
    <p:cSldViewPr>
      <p:cViewPr>
        <p:scale>
          <a:sx n="70" d="100"/>
          <a:sy n="70" d="100"/>
        </p:scale>
        <p:origin x="-1013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04"/>
    </p:cViewPr>
  </p:sorterViewPr>
  <p:notesViewPr>
    <p:cSldViewPr>
      <p:cViewPr varScale="1">
        <p:scale>
          <a:sx n="58" d="100"/>
          <a:sy n="58" d="100"/>
        </p:scale>
        <p:origin x="-1674" y="-6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AC8D6E-9F40-4CD8-9C92-B8A7B29F1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844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61" y="4560086"/>
            <a:ext cx="5362081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2C9C69C-2081-4868-A2C7-00213D8F73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978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3" descr="UOM-Rev3D_S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048000"/>
            <a:ext cx="7255328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524000"/>
            <a:ext cx="70866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0"/>
            <a:ext cx="5757874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8314"/>
            <a:ext cx="2987824" cy="1389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71600" y="2204864"/>
            <a:ext cx="7255328" cy="1828800"/>
          </a:xfrm>
        </p:spPr>
        <p:txBody>
          <a:bodyPr/>
          <a:lstStyle/>
          <a:p>
            <a:r>
              <a:rPr lang="en-AU" dirty="0" smtClean="0"/>
              <a:t>The Carbon Farming Initiative and Agricultural Emissions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616" y="4293096"/>
            <a:ext cx="7086600" cy="1512168"/>
          </a:xfrm>
        </p:spPr>
        <p:txBody>
          <a:bodyPr/>
          <a:lstStyle/>
          <a:p>
            <a:pPr lvl="0"/>
            <a:r>
              <a:rPr lang="en-AU" sz="2000" dirty="0" smtClean="0"/>
              <a:t>This presentation was prepared by the University of Melbourne for the Regional Landcare Facilitator training funded through the Australian Government’s Carbon Farming Initiative Communications Program </a:t>
            </a:r>
          </a:p>
          <a:p>
            <a:endParaRPr lang="en-AU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16746" cy="18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big, slow-changing input : output equation</a:t>
            </a:r>
          </a:p>
          <a:p>
            <a:pPr lvl="1"/>
            <a:r>
              <a:rPr lang="en-AU" dirty="0" smtClean="0"/>
              <a:t>Inputs: </a:t>
            </a:r>
            <a:r>
              <a:rPr lang="en-US" dirty="0" smtClean="0"/>
              <a:t>Plant residues &amp; fire residues</a:t>
            </a:r>
          </a:p>
          <a:p>
            <a:pPr lvl="1"/>
            <a:r>
              <a:rPr lang="en-US" dirty="0" smtClean="0"/>
              <a:t>Outputs: Decomposition &amp; </a:t>
            </a:r>
            <a:r>
              <a:rPr lang="en-US" dirty="0" err="1" smtClean="0"/>
              <a:t>mineralisation</a:t>
            </a:r>
            <a:endParaRPr lang="en-AU" dirty="0" smtClean="0"/>
          </a:p>
          <a:p>
            <a:r>
              <a:rPr lang="en-US" dirty="0" smtClean="0"/>
              <a:t>Limited by </a:t>
            </a:r>
          </a:p>
          <a:p>
            <a:pPr lvl="1"/>
            <a:r>
              <a:rPr lang="en-US" dirty="0" smtClean="0"/>
              <a:t>Climate, soil type, management &amp; nutrients</a:t>
            </a:r>
          </a:p>
          <a:p>
            <a:pPr lvl="1"/>
            <a:r>
              <a:rPr lang="en-US" dirty="0" smtClean="0"/>
              <a:t>Water is usually most limiting</a:t>
            </a:r>
          </a:p>
          <a:p>
            <a:pPr lvl="2"/>
            <a:r>
              <a:rPr lang="en-US" dirty="0" smtClean="0"/>
              <a:t>Good seasons = more soil C</a:t>
            </a:r>
          </a:p>
          <a:p>
            <a:pPr lvl="2"/>
            <a:r>
              <a:rPr lang="en-US" dirty="0" smtClean="0"/>
              <a:t>Drought = less soil 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determines soil organic carbon content?</a:t>
            </a:r>
            <a:endParaRPr lang="en-AU" dirty="0"/>
          </a:p>
        </p:txBody>
      </p:sp>
      <p:pic>
        <p:nvPicPr>
          <p:cNvPr id="5" name="Picture 14" descr="HH00077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1083" y="5161155"/>
            <a:ext cx="1335808" cy="1148165"/>
          </a:xfrm>
          <a:prstGeom prst="rect">
            <a:avLst/>
          </a:prstGeom>
          <a:noFill/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589829" cy="59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98126" y="5445224"/>
            <a:ext cx="629850" cy="6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88224" y="6488668"/>
            <a:ext cx="20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How fractions differ between soils</a:t>
            </a:r>
            <a:endParaRPr lang="en-AU" dirty="0"/>
          </a:p>
        </p:txBody>
      </p:sp>
      <p:grpSp>
        <p:nvGrpSpPr>
          <p:cNvPr id="2" name="Group 4"/>
          <p:cNvGrpSpPr/>
          <p:nvPr/>
        </p:nvGrpSpPr>
        <p:grpSpPr>
          <a:xfrm>
            <a:off x="925371" y="1901578"/>
            <a:ext cx="7190285" cy="3876262"/>
            <a:chOff x="925371" y="1878718"/>
            <a:chExt cx="7190285" cy="3876262"/>
          </a:xfrm>
        </p:grpSpPr>
        <p:grpSp>
          <p:nvGrpSpPr>
            <p:cNvPr id="3" name="Group 58"/>
            <p:cNvGrpSpPr/>
            <p:nvPr/>
          </p:nvGrpSpPr>
          <p:grpSpPr>
            <a:xfrm>
              <a:off x="2407065" y="1976438"/>
              <a:ext cx="5161666" cy="3193767"/>
              <a:chOff x="2102265" y="1976438"/>
              <a:chExt cx="5161666" cy="319376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02265" y="2093720"/>
                <a:ext cx="615298" cy="307648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59993" y="1976438"/>
                <a:ext cx="615298" cy="319376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17721" y="2247899"/>
                <a:ext cx="615298" cy="292230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375449" y="3129184"/>
                <a:ext cx="615298" cy="204101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133177" y="2768837"/>
                <a:ext cx="615298" cy="24013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890905" y="3503777"/>
                <a:ext cx="615298" cy="16664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48633" y="3414045"/>
                <a:ext cx="615298" cy="17561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" name="Group 80"/>
            <p:cNvGrpSpPr/>
            <p:nvPr/>
          </p:nvGrpSpPr>
          <p:grpSpPr>
            <a:xfrm>
              <a:off x="925371" y="1878718"/>
              <a:ext cx="7190285" cy="3876262"/>
              <a:chOff x="925371" y="1878718"/>
              <a:chExt cx="7190285" cy="3876262"/>
            </a:xfrm>
          </p:grpSpPr>
          <p:cxnSp>
            <p:nvCxnSpPr>
              <p:cNvPr id="8" name="Straight Connector 3"/>
              <p:cNvCxnSpPr/>
              <p:nvPr/>
            </p:nvCxnSpPr>
            <p:spPr>
              <a:xfrm>
                <a:off x="2065234" y="2038662"/>
                <a:ext cx="0" cy="32217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065234" y="5170205"/>
                <a:ext cx="6050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48"/>
              <p:cNvGrpSpPr/>
              <p:nvPr/>
            </p:nvGrpSpPr>
            <p:grpSpPr>
              <a:xfrm>
                <a:off x="1975436" y="2041551"/>
                <a:ext cx="85035" cy="3128654"/>
                <a:chOff x="1670636" y="2041551"/>
                <a:chExt cx="85035" cy="31286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70636" y="5170205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670636" y="4857336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670636" y="4544471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70636" y="4231606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670636" y="3918741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70636" y="3605876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670636" y="3293011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70636" y="2980146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70636" y="2667281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70636" y="2354416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670636" y="2041551"/>
                  <a:ext cx="8503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421344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1</a:t>
                </a:r>
                <a:endParaRPr lang="en-AU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66288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2</a:t>
                </a:r>
                <a:endParaRPr lang="en-AU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41712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3</a:t>
                </a:r>
                <a:endParaRPr lang="en-AU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94276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4</a:t>
                </a:r>
                <a:endParaRPr lang="en-AU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54460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5</a:t>
                </a:r>
                <a:endParaRPr lang="en-AU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14644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6</a:t>
                </a:r>
                <a:endParaRPr lang="en-AU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74828" y="5170205"/>
                <a:ext cx="586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/>
                  <a:t>Soil 7</a:t>
                </a:r>
                <a:endParaRPr lang="en-AU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182063" y="3330163"/>
                <a:ext cx="2861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/>
                  <a:t>Soil organic carbon stock (Mg C/ha)</a:t>
                </a:r>
                <a:endParaRPr lang="en-A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87219" y="4375194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10</a:t>
                </a:r>
                <a:endParaRPr lang="en-AU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87219" y="3751075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20</a:t>
                </a:r>
                <a:endParaRPr lang="en-AU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87219" y="3126956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30</a:t>
                </a:r>
                <a:endParaRPr lang="en-AU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87219" y="2502837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40</a:t>
                </a:r>
                <a:endParaRPr lang="en-AU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87219" y="1878718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dirty="0" smtClean="0"/>
                  <a:t>50</a:t>
                </a:r>
                <a:endParaRPr lang="en-AU" sz="1600" dirty="0"/>
              </a:p>
            </p:txBody>
          </p:sp>
        </p:grpSp>
      </p:grpSp>
      <p:grpSp>
        <p:nvGrpSpPr>
          <p:cNvPr id="7" name="Group 41"/>
          <p:cNvGrpSpPr/>
          <p:nvPr/>
        </p:nvGrpSpPr>
        <p:grpSpPr>
          <a:xfrm>
            <a:off x="3164793" y="1999298"/>
            <a:ext cx="1373027" cy="3193760"/>
            <a:chOff x="2859993" y="1976438"/>
            <a:chExt cx="1373027" cy="3193760"/>
          </a:xfrm>
        </p:grpSpPr>
        <p:grpSp>
          <p:nvGrpSpPr>
            <p:cNvPr id="10" name="Group 50"/>
            <p:cNvGrpSpPr/>
            <p:nvPr/>
          </p:nvGrpSpPr>
          <p:grpSpPr>
            <a:xfrm>
              <a:off x="2859993" y="1976436"/>
              <a:ext cx="615298" cy="3193760"/>
              <a:chOff x="2859993" y="2093714"/>
              <a:chExt cx="615298" cy="307648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859993" y="4854011"/>
                <a:ext cx="615298" cy="31618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59993" y="3281586"/>
                <a:ext cx="615298" cy="1572426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59993" y="2093714"/>
                <a:ext cx="615298" cy="118787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2" name="Group 51"/>
            <p:cNvGrpSpPr/>
            <p:nvPr/>
          </p:nvGrpSpPr>
          <p:grpSpPr>
            <a:xfrm>
              <a:off x="3617722" y="2247900"/>
              <a:ext cx="615298" cy="2921591"/>
              <a:chOff x="3617722" y="2084459"/>
              <a:chExt cx="615298" cy="308503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617722" y="4853302"/>
                <a:ext cx="615298" cy="31618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17722" y="4149693"/>
                <a:ext cx="615298" cy="703609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617722" y="2084459"/>
                <a:ext cx="615298" cy="20652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43" name="Group 50"/>
          <p:cNvGrpSpPr/>
          <p:nvPr/>
        </p:nvGrpSpPr>
        <p:grpSpPr>
          <a:xfrm>
            <a:off x="4680249" y="2782432"/>
            <a:ext cx="2889906" cy="2409913"/>
            <a:chOff x="4375449" y="2759572"/>
            <a:chExt cx="2889906" cy="2409913"/>
          </a:xfrm>
        </p:grpSpPr>
        <p:grpSp>
          <p:nvGrpSpPr>
            <p:cNvPr id="44" name="Group 52"/>
            <p:cNvGrpSpPr/>
            <p:nvPr/>
          </p:nvGrpSpPr>
          <p:grpSpPr>
            <a:xfrm>
              <a:off x="4375449" y="3129894"/>
              <a:ext cx="615298" cy="2035036"/>
              <a:chOff x="4375449" y="3129894"/>
              <a:chExt cx="615298" cy="203503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375449" y="4340271"/>
                <a:ext cx="615298" cy="82465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375449" y="3653329"/>
                <a:ext cx="615298" cy="703609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75449" y="3129894"/>
                <a:ext cx="615298" cy="52984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1" name="Group 53"/>
            <p:cNvGrpSpPr/>
            <p:nvPr/>
          </p:nvGrpSpPr>
          <p:grpSpPr>
            <a:xfrm>
              <a:off x="5134601" y="2759572"/>
              <a:ext cx="615298" cy="2409913"/>
              <a:chOff x="5134601" y="2759572"/>
              <a:chExt cx="615298" cy="240991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134601" y="4344826"/>
                <a:ext cx="615298" cy="82465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34601" y="3641217"/>
                <a:ext cx="615298" cy="703609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34601" y="2759572"/>
                <a:ext cx="615298" cy="888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2" name="Group 54"/>
            <p:cNvGrpSpPr/>
            <p:nvPr/>
          </p:nvGrpSpPr>
          <p:grpSpPr>
            <a:xfrm>
              <a:off x="5890905" y="3503778"/>
              <a:ext cx="615298" cy="1662128"/>
              <a:chOff x="5890905" y="3503778"/>
              <a:chExt cx="615298" cy="166212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890905" y="4613283"/>
                <a:ext cx="615298" cy="55262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890905" y="3722769"/>
                <a:ext cx="615298" cy="917766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890905" y="3503778"/>
                <a:ext cx="615298" cy="21899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6650057" y="3413555"/>
              <a:ext cx="615298" cy="1747588"/>
              <a:chOff x="6650057" y="3418318"/>
              <a:chExt cx="615298" cy="17475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650057" y="5004252"/>
                <a:ext cx="615298" cy="1616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650057" y="4527135"/>
                <a:ext cx="615298" cy="490842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650057" y="3418318"/>
                <a:ext cx="615298" cy="11166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54" name="Group 67"/>
          <p:cNvGrpSpPr/>
          <p:nvPr/>
        </p:nvGrpSpPr>
        <p:grpSpPr>
          <a:xfrm>
            <a:off x="2407065" y="1296188"/>
            <a:ext cx="6600122" cy="3888021"/>
            <a:chOff x="2407065" y="1280948"/>
            <a:chExt cx="6600122" cy="3888021"/>
          </a:xfrm>
        </p:grpSpPr>
        <p:grpSp>
          <p:nvGrpSpPr>
            <p:cNvPr id="55" name="Group 49"/>
            <p:cNvGrpSpPr/>
            <p:nvPr/>
          </p:nvGrpSpPr>
          <p:grpSpPr>
            <a:xfrm>
              <a:off x="2407065" y="2098224"/>
              <a:ext cx="615298" cy="3070745"/>
              <a:chOff x="2102265" y="2096567"/>
              <a:chExt cx="615298" cy="307074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102265" y="4044968"/>
                <a:ext cx="615298" cy="112234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102265" y="2768837"/>
                <a:ext cx="615298" cy="1290416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102265" y="2096567"/>
                <a:ext cx="615298" cy="6808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8" name="Group 65"/>
            <p:cNvGrpSpPr/>
            <p:nvPr/>
          </p:nvGrpSpPr>
          <p:grpSpPr>
            <a:xfrm>
              <a:off x="5890905" y="1280948"/>
              <a:ext cx="3116282" cy="1112346"/>
              <a:chOff x="6987603" y="1393063"/>
              <a:chExt cx="3116282" cy="1112346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987603" y="1455420"/>
                <a:ext cx="244618" cy="2446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987603" y="1823889"/>
                <a:ext cx="244618" cy="244618"/>
              </a:xfrm>
              <a:prstGeom prst="rect">
                <a:avLst/>
              </a:prstGeom>
              <a:solidFill>
                <a:srgbClr val="A5002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987603" y="2192357"/>
                <a:ext cx="244618" cy="24461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238998" y="1393063"/>
                <a:ext cx="2864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Particulate organic carbon</a:t>
                </a:r>
                <a:endParaRPr lang="en-AU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238998" y="1764570"/>
                <a:ext cx="2505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Humus organic carbon</a:t>
                </a:r>
                <a:endParaRPr lang="en-A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238998" y="2136077"/>
                <a:ext cx="2736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Resistant organic carbon</a:t>
                </a:r>
                <a:endParaRPr lang="en-AU" dirty="0"/>
              </a:p>
            </p:txBody>
          </p:sp>
        </p:grpSp>
      </p:grpSp>
      <p:sp>
        <p:nvSpPr>
          <p:cNvPr id="80" name="TextBox 74"/>
          <p:cNvSpPr txBox="1"/>
          <p:nvPr/>
        </p:nvSpPr>
        <p:spPr>
          <a:xfrm>
            <a:off x="1701031" y="50221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0</a:t>
            </a:r>
            <a:endParaRPr lang="en-AU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461392" y="5733256"/>
            <a:ext cx="828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Understanding composition provides information on the vulnerability of soil organic carbon to change</a:t>
            </a:r>
            <a:endParaRPr lang="en-AU" dirty="0"/>
          </a:p>
        </p:txBody>
      </p:sp>
      <p:sp>
        <p:nvSpPr>
          <p:cNvPr id="82" name="Rectangle 81"/>
          <p:cNvSpPr/>
          <p:nvPr/>
        </p:nvSpPr>
        <p:spPr>
          <a:xfrm>
            <a:off x="6588224" y="6488668"/>
            <a:ext cx="20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 we quantify changes?</a:t>
            </a:r>
            <a:endParaRPr lang="en-A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1966350"/>
            <a:ext cx="5444246" cy="47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Longest experimental evidence</a:t>
            </a:r>
          </a:p>
          <a:p>
            <a:r>
              <a:rPr lang="en-US" dirty="0" smtClean="0"/>
              <a:t>Soil-C increase often greatest soon after land-use or management change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536" y="2564904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Rate of change decreases after new equilibrium is reached. 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endParaRPr lang="en-US" dirty="0" smtClean="0"/>
          </a:p>
          <a:p>
            <a:r>
              <a:rPr lang="en-AU" dirty="0" smtClean="0"/>
              <a:t>1.2% to 2.7% in 110 years </a:t>
            </a:r>
          </a:p>
          <a:p>
            <a:r>
              <a:rPr lang="en-AU" dirty="0" smtClean="0"/>
              <a:t>= 0.013% /yr</a:t>
            </a:r>
          </a:p>
          <a:p>
            <a:endParaRPr lang="en-US" dirty="0" smtClean="0"/>
          </a:p>
          <a:p>
            <a:r>
              <a:rPr lang="en-US" dirty="0" smtClean="0"/>
              <a:t>Maximum of 0.4% in 25 years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778897" y="2630239"/>
            <a:ext cx="2249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Arable land </a:t>
            </a:r>
            <a:r>
              <a:rPr lang="en-US" sz="1800" dirty="0">
                <a:ea typeface="ＭＳ Ｐゴシック" charset="0"/>
                <a:cs typeface="+mn-cs"/>
                <a:sym typeface="Wingdings" charset="0"/>
              </a:rPr>
              <a:t> grass</a:t>
            </a:r>
            <a:endParaRPr lang="en-US" sz="1800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OM-Rev3D_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2" y="5491162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CC Logo uni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1806"/>
            <a:ext cx="2915816" cy="1356193"/>
          </a:xfrm>
          <a:prstGeom prst="rect">
            <a:avLst/>
          </a:prstGeom>
        </p:spPr>
      </p:pic>
      <p:pic>
        <p:nvPicPr>
          <p:cNvPr id="925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86184"/>
            <a:ext cx="2309689" cy="17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1" name="Title 1"/>
          <p:cNvSpPr>
            <a:spLocks noGrp="1"/>
          </p:cNvSpPr>
          <p:nvPr>
            <p:ph type="ctrTitle" sz="quarter"/>
          </p:nvPr>
        </p:nvSpPr>
        <p:spPr>
          <a:xfrm>
            <a:off x="899592" y="3573016"/>
            <a:ext cx="7254875" cy="1828800"/>
          </a:xfrm>
        </p:spPr>
        <p:txBody>
          <a:bodyPr/>
          <a:lstStyle/>
          <a:p>
            <a:pPr eaLnBrk="1" hangingPunct="1"/>
            <a:r>
              <a:rPr lang="en-AU" sz="2000" dirty="0" smtClean="0"/>
              <a:t>This presentation explains sinks of carbon and sources of methane and nitrous oxide emissions in agricultural systems</a:t>
            </a:r>
          </a:p>
        </p:txBody>
      </p:sp>
      <p:sp>
        <p:nvSpPr>
          <p:cNvPr id="773122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PART 4: THE MANAGEMENT OF AGRICULTURAL SOURCES AND SINKS</a:t>
            </a:r>
            <a:endParaRPr lang="en-AU" dirty="0" smtClean="0"/>
          </a:p>
        </p:txBody>
      </p:sp>
      <p:pic>
        <p:nvPicPr>
          <p:cNvPr id="4" name="Picture 3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8790"/>
            <a:ext cx="2771800" cy="128921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229200"/>
            <a:ext cx="2344738" cy="179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64" y="5661248"/>
            <a:ext cx="1134775" cy="11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Recent media focus on soil carbon</a:t>
            </a:r>
          </a:p>
          <a:p>
            <a:pPr lvl="1"/>
            <a:r>
              <a:rPr lang="en-AU" dirty="0" smtClean="0"/>
              <a:t>Need more science at the forefront</a:t>
            </a:r>
          </a:p>
          <a:p>
            <a:r>
              <a:rPr lang="en-AU" dirty="0" smtClean="0"/>
              <a:t>Carbon Farming Initiative</a:t>
            </a:r>
          </a:p>
          <a:p>
            <a:pPr lvl="1"/>
            <a:r>
              <a:rPr lang="en-AU" dirty="0" smtClean="0"/>
              <a:t>Crediting mechanism </a:t>
            </a:r>
          </a:p>
          <a:p>
            <a:pPr lvl="2"/>
            <a:r>
              <a:rPr lang="en-AU" dirty="0" smtClean="0"/>
              <a:t>Land sector abatement and sinks</a:t>
            </a:r>
          </a:p>
          <a:p>
            <a:pPr lvl="1"/>
            <a:r>
              <a:rPr lang="en-AU" dirty="0" smtClean="0"/>
              <a:t>Including soil carbon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5" name="Picture 11" descr="desert so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238" y="4608513"/>
            <a:ext cx="1476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6" name="Picture 12" descr="forest so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4581525"/>
            <a:ext cx="1514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7" name="Picture 13" descr="Ag soi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0338" y="4581525"/>
            <a:ext cx="15287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8" name="Picture 14" descr="Org so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5825" y="4552950"/>
            <a:ext cx="1490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307975" y="4214813"/>
            <a:ext cx="203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Desert soils: &lt; 1%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2484438" y="42148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Agric soils: 1-5%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4643438" y="4214813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Forest soils: 1-10%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7188200" y="3940175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ea typeface="ＭＳ Ｐゴシック" charset="0"/>
                <a:cs typeface="+mn-cs"/>
              </a:rPr>
              <a:t>Organic soils: </a:t>
            </a:r>
          </a:p>
          <a:p>
            <a:pPr algn="ctr">
              <a:defRPr/>
            </a:pPr>
            <a:r>
              <a:rPr lang="en-US" sz="1800">
                <a:ea typeface="ＭＳ Ｐゴシック" charset="0"/>
                <a:cs typeface="+mn-cs"/>
              </a:rPr>
              <a:t>up to 100%</a:t>
            </a: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323850" y="3794125"/>
            <a:ext cx="452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ea typeface="ＭＳ Ｐゴシック" charset="0"/>
                <a:cs typeface="+mn-cs"/>
              </a:rPr>
              <a:t>In top 15 cm SOM typically ranges: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5683"/>
          </a:xfrm>
        </p:spPr>
        <p:txBody>
          <a:bodyPr/>
          <a:lstStyle/>
          <a:p>
            <a:r>
              <a:rPr lang="en-AU" dirty="0" smtClean="0"/>
              <a:t>Carbon forms in soil</a:t>
            </a:r>
          </a:p>
          <a:p>
            <a:pPr lvl="1"/>
            <a:r>
              <a:rPr lang="en-AU" dirty="0" smtClean="0"/>
              <a:t>Inorganic  forms</a:t>
            </a:r>
          </a:p>
          <a:p>
            <a:pPr lvl="2"/>
            <a:r>
              <a:rPr lang="en-AU" dirty="0" smtClean="0"/>
              <a:t>carbonates, graphite, CO</a:t>
            </a:r>
            <a:r>
              <a:rPr lang="en-AU" baseline="-25000" dirty="0" smtClean="0"/>
              <a:t>2 </a:t>
            </a:r>
            <a:r>
              <a:rPr lang="en-AU" dirty="0" smtClean="0"/>
              <a:t>(carbon dioxide), HCO</a:t>
            </a:r>
            <a:r>
              <a:rPr lang="en-AU" baseline="-25000" dirty="0" smtClean="0"/>
              <a:t>3 </a:t>
            </a:r>
            <a:r>
              <a:rPr lang="en-AU" dirty="0" smtClean="0"/>
              <a:t>(hydrogen carbonate ion)</a:t>
            </a:r>
          </a:p>
          <a:p>
            <a:pPr lvl="1"/>
            <a:r>
              <a:rPr lang="en-AU" dirty="0" smtClean="0"/>
              <a:t>Organic</a:t>
            </a:r>
          </a:p>
          <a:p>
            <a:pPr lvl="2"/>
            <a:r>
              <a:rPr lang="en-AU" dirty="0" smtClean="0"/>
              <a:t>living, dead; labile, non-labile</a:t>
            </a:r>
            <a:endParaRPr lang="en-US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is Soil Carbon?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0" grpId="0"/>
      <p:bldP spid="180241" grpId="0"/>
      <p:bldP spid="180242" grpId="0"/>
      <p:bldP spid="180243" grpId="0"/>
      <p:bldP spid="18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Soil Organic Matter (SOM) </a:t>
            </a:r>
          </a:p>
          <a:p>
            <a:pPr lvl="1"/>
            <a:r>
              <a:rPr lang="en-AU" dirty="0" smtClean="0"/>
              <a:t>The sum total of all organic carbon-containing substances in soils: </a:t>
            </a:r>
          </a:p>
          <a:p>
            <a:pPr lvl="1"/>
            <a:r>
              <a:rPr lang="en-AU" dirty="0" smtClean="0"/>
              <a:t>Living biomass, decomposed residues and humus</a:t>
            </a:r>
          </a:p>
          <a:p>
            <a:r>
              <a:rPr lang="en-AU" dirty="0" smtClean="0"/>
              <a:t>Soil Organic Carbon (SOC)</a:t>
            </a:r>
          </a:p>
          <a:p>
            <a:pPr lvl="1"/>
            <a:r>
              <a:rPr lang="en-AU" dirty="0" smtClean="0"/>
              <a:t>Carbon component of the SOM</a:t>
            </a:r>
          </a:p>
          <a:p>
            <a:r>
              <a:rPr lang="en-AU" dirty="0" smtClean="0"/>
              <a:t>Total Organic Carbon (TOC)</a:t>
            </a:r>
          </a:p>
          <a:p>
            <a:pPr lvl="1"/>
            <a:r>
              <a:rPr lang="en-AU" dirty="0" smtClean="0"/>
              <a:t>SOC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is Soil Carbon?</a:t>
            </a:r>
            <a:endParaRPr lang="en-AU" dirty="0"/>
          </a:p>
        </p:txBody>
      </p:sp>
      <p:pic>
        <p:nvPicPr>
          <p:cNvPr id="4" name="Picture 13" descr="Ag so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077072"/>
            <a:ext cx="15287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Crop residues</a:t>
            </a:r>
          </a:p>
          <a:p>
            <a:pPr lvl="1"/>
            <a:r>
              <a:rPr lang="en-AU" sz="2400" dirty="0" smtClean="0"/>
              <a:t>Shoot and root residues less than 2 mm found in the soil and on the soil surface</a:t>
            </a:r>
          </a:p>
          <a:p>
            <a:pPr lvl="1"/>
            <a:r>
              <a:rPr lang="en-AU" sz="2400" dirty="0" smtClean="0"/>
              <a:t>Energy to soil microbes</a:t>
            </a:r>
          </a:p>
          <a:p>
            <a:r>
              <a:rPr lang="en-AU" sz="2800" dirty="0" smtClean="0"/>
              <a:t>Particulate Organic Carbon (POC)</a:t>
            </a:r>
          </a:p>
          <a:p>
            <a:pPr lvl="1"/>
            <a:r>
              <a:rPr lang="en-AU" sz="2400" dirty="0" smtClean="0"/>
              <a:t>Individual pieces of plant debris that are smaller than 2 mm but larger than 0.053 mm</a:t>
            </a:r>
          </a:p>
          <a:p>
            <a:pPr lvl="1"/>
            <a:r>
              <a:rPr lang="en-AU" sz="2400" dirty="0" smtClean="0"/>
              <a:t>Slower decomposition than residues</a:t>
            </a:r>
          </a:p>
          <a:p>
            <a:pPr lvl="1"/>
            <a:r>
              <a:rPr lang="en-AU" sz="2400" dirty="0" smtClean="0"/>
              <a:t>Provides energy and nutrients for microbes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is Soil Carbon?</a:t>
            </a:r>
            <a:endParaRPr lang="en-AU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939994"/>
            <a:ext cx="1621159" cy="15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6216" y="6488668"/>
            <a:ext cx="262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Humus </a:t>
            </a:r>
          </a:p>
          <a:p>
            <a:pPr lvl="1"/>
            <a:r>
              <a:rPr lang="en-AU" sz="2400" dirty="0" smtClean="0"/>
              <a:t>Decomposed materials less than 0.053 mm that are dominated by molecules stuck to soil minerals</a:t>
            </a:r>
          </a:p>
          <a:p>
            <a:pPr lvl="1"/>
            <a:r>
              <a:rPr lang="en-AU" sz="2400" dirty="0" smtClean="0"/>
              <a:t>All soil processes, source of N</a:t>
            </a:r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r>
              <a:rPr lang="en-AU" sz="2800" dirty="0" smtClean="0"/>
              <a:t>Recalcitrant or resistant organic carbon (ROC)</a:t>
            </a:r>
          </a:p>
          <a:p>
            <a:pPr lvl="1"/>
            <a:r>
              <a:rPr lang="en-AU" sz="2400" dirty="0" smtClean="0"/>
              <a:t>Biologically stable; typically in the form of charcoal.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is Soil Carbon?</a:t>
            </a:r>
            <a:endParaRPr lang="en-A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652" y="2492896"/>
            <a:ext cx="184864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7192"/>
            <a:ext cx="182375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3971" y="6488668"/>
            <a:ext cx="20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Why is it important?</a:t>
            </a:r>
            <a:endParaRPr lang="en-A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2198689"/>
            <a:ext cx="2698750" cy="2598463"/>
            <a:chOff x="224" y="1105"/>
            <a:chExt cx="1700" cy="1501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24" y="1602"/>
              <a:ext cx="1700" cy="1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smtClean="0"/>
                <a:t>Biochemical energy </a:t>
              </a:r>
              <a:endParaRPr lang="en-US" dirty="0"/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smtClean="0"/>
                <a:t>Reservoir of </a:t>
              </a:r>
              <a:r>
                <a:rPr lang="en-US" dirty="0"/>
                <a:t>nutrients</a:t>
              </a:r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 smtClean="0"/>
                <a:t>- Increased resilience</a:t>
              </a:r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 smtClean="0"/>
                <a:t>- Biodiversity</a:t>
              </a:r>
              <a:endParaRPr lang="en-US" dirty="0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24" y="1105"/>
              <a:ext cx="1700" cy="5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2000" dirty="0"/>
                <a:t>Biological</a:t>
              </a:r>
            </a:p>
            <a:p>
              <a:pPr algn="ctr" eaLnBrk="0" hangingPunct="0">
                <a:spcBef>
                  <a:spcPct val="10000"/>
                </a:spcBef>
              </a:pPr>
              <a:r>
                <a:rPr lang="en-US" sz="2000" dirty="0"/>
                <a:t>roles</a:t>
              </a:r>
              <a:endParaRPr lang="en-US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17863" y="2198689"/>
            <a:ext cx="2698750" cy="2598739"/>
            <a:chOff x="2027" y="1105"/>
            <a:chExt cx="1700" cy="1637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027" y="1602"/>
              <a:ext cx="1700" cy="11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smtClean="0"/>
                <a:t>Structural stability</a:t>
              </a:r>
              <a:endParaRPr lang="en-US" dirty="0"/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smtClean="0"/>
                <a:t>Water retention</a:t>
              </a:r>
              <a:endParaRPr lang="en-US" dirty="0"/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 smtClean="0"/>
                <a:t>- Thermal properties</a:t>
              </a:r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 smtClean="0"/>
                <a:t>- Erosion</a:t>
              </a:r>
              <a:endParaRPr lang="en-US" dirty="0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027" y="1105"/>
              <a:ext cx="1700" cy="50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2000" dirty="0"/>
                <a:t>Physical</a:t>
              </a:r>
            </a:p>
            <a:p>
              <a:pPr algn="ctr"/>
              <a:r>
                <a:rPr lang="en-US" sz="2000" dirty="0"/>
                <a:t>roles</a:t>
              </a:r>
              <a:endParaRPr lang="en-US" dirty="0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81713" y="2198688"/>
            <a:ext cx="2698750" cy="2598464"/>
            <a:chOff x="3831" y="1105"/>
            <a:chExt cx="1700" cy="150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831" y="1105"/>
              <a:ext cx="1700" cy="50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2000" dirty="0"/>
                <a:t>Chemical</a:t>
              </a:r>
            </a:p>
            <a:p>
              <a:pPr algn="ctr"/>
              <a:r>
                <a:rPr lang="en-US" sz="2000" dirty="0"/>
                <a:t>roles</a:t>
              </a:r>
              <a:endParaRPr lang="en-US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31" y="1602"/>
              <a:ext cx="1700" cy="1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err="1" smtClean="0"/>
                <a:t>Cation</a:t>
              </a:r>
              <a:r>
                <a:rPr lang="en-US" dirty="0" smtClean="0"/>
                <a:t> exchange</a:t>
              </a:r>
              <a:endParaRPr lang="en-US" dirty="0"/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pH buffering</a:t>
              </a:r>
            </a:p>
            <a:p>
              <a:pPr marL="342900" indent="-342900" eaLnBrk="0" hangingPunct="0">
                <a:spcBef>
                  <a:spcPct val="50000"/>
                </a:spcBef>
              </a:pPr>
              <a:r>
                <a:rPr lang="en-US" dirty="0"/>
                <a:t>- </a:t>
              </a:r>
              <a:r>
                <a:rPr lang="en-US" dirty="0" smtClean="0"/>
                <a:t>Complexes </a:t>
              </a:r>
              <a:r>
                <a:rPr lang="en-US" dirty="0" err="1" smtClean="0"/>
                <a:t>cations</a:t>
              </a:r>
              <a:endParaRPr lang="en-US" dirty="0"/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76300" y="1373188"/>
            <a:ext cx="7343775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sz="2400" dirty="0"/>
              <a:t>Roles of organic carbon (and associated elements) in defining soil productivity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494116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dirty="0" smtClean="0"/>
          </a:p>
          <a:p>
            <a:pPr lvl="2"/>
            <a:r>
              <a:rPr lang="en-AU" sz="2000" dirty="0" smtClean="0"/>
              <a:t>1567 to 2700 Pg of C stored in soils worldwide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8224" y="6488668"/>
            <a:ext cx="20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1515839"/>
            <a:ext cx="51054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800600" y="3192239"/>
            <a:ext cx="1898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6600"/>
                </a:solidFill>
                <a:ea typeface="ＭＳ Ｐゴシック" charset="0"/>
                <a:cs typeface="+mn-cs"/>
              </a:rPr>
              <a:t>Tropical forests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4495800" y="2747739"/>
            <a:ext cx="21653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FF00"/>
                </a:solidFill>
                <a:ea typeface="ＭＳ Ｐゴシック" charset="0"/>
                <a:cs typeface="+mn-cs"/>
              </a:rPr>
              <a:t>Temperate forests</a:t>
            </a: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4953000" y="2354039"/>
            <a:ext cx="17208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6666"/>
                </a:solidFill>
                <a:ea typeface="ＭＳ Ｐゴシック" charset="0"/>
                <a:cs typeface="+mn-cs"/>
              </a:rPr>
              <a:t>Boreal forests</a:t>
            </a: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4527550" y="3587527"/>
            <a:ext cx="21780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CCCC00"/>
                </a:solidFill>
                <a:ea typeface="ＭＳ Ｐゴシック" charset="0"/>
                <a:cs typeface="+mn-cs"/>
              </a:rPr>
              <a:t>Tropical savannas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3155950" y="4030439"/>
            <a:ext cx="3536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CC00"/>
                </a:solidFill>
                <a:ea typeface="ＭＳ Ｐゴシック" charset="0"/>
                <a:cs typeface="+mn-cs"/>
              </a:rPr>
              <a:t>Temperate grass &amp; shrublands</a:t>
            </a: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3917950" y="4487639"/>
            <a:ext cx="2749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CC3300"/>
                </a:solidFill>
                <a:ea typeface="ＭＳ Ｐゴシック" charset="0"/>
                <a:cs typeface="+mn-cs"/>
              </a:rPr>
              <a:t>Deserts &amp; Semi-deserts</a:t>
            </a: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5670550" y="1973039"/>
            <a:ext cx="9588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33CCFF"/>
                </a:solidFill>
                <a:ea typeface="ＭＳ Ｐゴシック" charset="0"/>
                <a:cs typeface="+mn-cs"/>
              </a:rPr>
              <a:t>Tundra</a:t>
            </a: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5346700" y="4944839"/>
            <a:ext cx="1314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ea typeface="ＭＳ Ｐゴシック" charset="0"/>
                <a:cs typeface="+mn-cs"/>
              </a:rPr>
              <a:t>Croplands</a:t>
            </a: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6667500" y="1515839"/>
            <a:ext cx="2330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Plants	Soils    Area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6750050" y="19730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    2	115       5.6</a:t>
            </a: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5105400" y="1149127"/>
            <a:ext cx="40655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Global Carbon Stock (Pg C)    Mill km</a:t>
            </a:r>
            <a:r>
              <a:rPr lang="en-US" sz="1800" baseline="30000" dirty="0"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>
            <a:off x="6781800" y="23540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  57	338     13.7</a:t>
            </a:r>
          </a:p>
        </p:txBody>
      </p:sp>
      <p:sp>
        <p:nvSpPr>
          <p:cNvPr id="272404" name="Text Box 20"/>
          <p:cNvSpPr txBox="1">
            <a:spLocks noChangeArrowheads="1"/>
          </p:cNvSpPr>
          <p:nvPr/>
        </p:nvSpPr>
        <p:spPr bwMode="auto">
          <a:xfrm>
            <a:off x="6765925" y="2749327"/>
            <a:ext cx="2241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139	153     10.4</a:t>
            </a:r>
          </a:p>
        </p:txBody>
      </p:sp>
      <p:sp>
        <p:nvSpPr>
          <p:cNvPr id="272405" name="Text Box 21"/>
          <p:cNvSpPr txBox="1">
            <a:spLocks noChangeArrowheads="1"/>
          </p:cNvSpPr>
          <p:nvPr/>
        </p:nvSpPr>
        <p:spPr bwMode="auto">
          <a:xfrm>
            <a:off x="6781800" y="31922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340	213     17.5</a:t>
            </a:r>
          </a:p>
        </p:txBody>
      </p:sp>
      <p:sp>
        <p:nvSpPr>
          <p:cNvPr id="272406" name="Text Box 22"/>
          <p:cNvSpPr txBox="1">
            <a:spLocks noChangeArrowheads="1"/>
          </p:cNvSpPr>
          <p:nvPr/>
        </p:nvSpPr>
        <p:spPr bwMode="auto">
          <a:xfrm>
            <a:off x="6781800" y="3587527"/>
            <a:ext cx="2241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  79	247     27.6</a:t>
            </a:r>
          </a:p>
        </p:txBody>
      </p:sp>
      <p:sp>
        <p:nvSpPr>
          <p:cNvPr id="272407" name="Text Box 23"/>
          <p:cNvSpPr txBox="1">
            <a:spLocks noChangeArrowheads="1"/>
          </p:cNvSpPr>
          <p:nvPr/>
        </p:nvSpPr>
        <p:spPr bwMode="auto">
          <a:xfrm>
            <a:off x="6781800" y="40304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  23	176     15.0</a:t>
            </a:r>
          </a:p>
        </p:txBody>
      </p:sp>
      <p:sp>
        <p:nvSpPr>
          <p:cNvPr id="272408" name="Text Box 24"/>
          <p:cNvSpPr txBox="1">
            <a:spLocks noChangeArrowheads="1"/>
          </p:cNvSpPr>
          <p:nvPr/>
        </p:nvSpPr>
        <p:spPr bwMode="auto">
          <a:xfrm>
            <a:off x="6781800" y="44876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  10	159     27.7</a:t>
            </a:r>
          </a:p>
        </p:txBody>
      </p:sp>
      <p:sp>
        <p:nvSpPr>
          <p:cNvPr id="272409" name="Text Box 25"/>
          <p:cNvSpPr txBox="1">
            <a:spLocks noChangeArrowheads="1"/>
          </p:cNvSpPr>
          <p:nvPr/>
        </p:nvSpPr>
        <p:spPr bwMode="auto">
          <a:xfrm>
            <a:off x="6781800" y="4944839"/>
            <a:ext cx="2241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    4	165     13.5</a:t>
            </a:r>
          </a:p>
        </p:txBody>
      </p:sp>
      <p:sp>
        <p:nvSpPr>
          <p:cNvPr id="272410" name="Text Box 26"/>
          <p:cNvSpPr txBox="1">
            <a:spLocks noChangeArrowheads="1"/>
          </p:cNvSpPr>
          <p:nvPr/>
        </p:nvSpPr>
        <p:spPr bwMode="auto">
          <a:xfrm>
            <a:off x="5892800" y="5438552"/>
            <a:ext cx="730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a typeface="ＭＳ Ｐゴシック" charset="0"/>
                <a:cs typeface="+mn-cs"/>
              </a:rPr>
              <a:t>Total</a:t>
            </a:r>
          </a:p>
        </p:txBody>
      </p:sp>
      <p:sp>
        <p:nvSpPr>
          <p:cNvPr id="272411" name="Text Box 27"/>
          <p:cNvSpPr txBox="1">
            <a:spLocks noChangeArrowheads="1"/>
          </p:cNvSpPr>
          <p:nvPr/>
        </p:nvSpPr>
        <p:spPr bwMode="auto">
          <a:xfrm>
            <a:off x="6737350" y="5438552"/>
            <a:ext cx="1606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a typeface="ＭＳ Ｐゴシック" charset="0"/>
                <a:cs typeface="+mn-cs"/>
              </a:rPr>
              <a:t>654	1567</a:t>
            </a:r>
          </a:p>
        </p:txBody>
      </p:sp>
      <p:sp>
        <p:nvSpPr>
          <p:cNvPr id="272417" name="Oval 33"/>
          <p:cNvSpPr>
            <a:spLocks noChangeArrowheads="1"/>
          </p:cNvSpPr>
          <p:nvPr/>
        </p:nvSpPr>
        <p:spPr bwMode="auto">
          <a:xfrm>
            <a:off x="7668344" y="4941168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272418" name="Oval 34"/>
          <p:cNvSpPr>
            <a:spLocks noChangeArrowheads="1"/>
          </p:cNvSpPr>
          <p:nvPr/>
        </p:nvSpPr>
        <p:spPr bwMode="auto">
          <a:xfrm>
            <a:off x="7620000" y="2354039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272419" name="Text Box 35"/>
          <p:cNvSpPr txBox="1">
            <a:spLocks noChangeArrowheads="1"/>
          </p:cNvSpPr>
          <p:nvPr/>
        </p:nvSpPr>
        <p:spPr bwMode="auto">
          <a:xfrm>
            <a:off x="7153275" y="6453188"/>
            <a:ext cx="17399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a typeface="ＭＳ Ｐゴシック" charset="0"/>
                <a:cs typeface="+mn-cs"/>
              </a:rPr>
              <a:t>Saugier et al (2001)</a:t>
            </a:r>
          </a:p>
        </p:txBody>
      </p:sp>
      <p:sp>
        <p:nvSpPr>
          <p:cNvPr id="32" name="Title 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How does soil carbon compare to other sinks globally?</a:t>
            </a:r>
            <a:endParaRPr lang="en-AU" dirty="0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7668344" y="3501008"/>
            <a:ext cx="685800" cy="88505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7668344" y="5445224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19688</TotalTime>
  <Words>609</Words>
  <Application>Microsoft Office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The Carbon Farming Initiative and Agricultural Emissions </vt:lpstr>
      <vt:lpstr>This presentation explains sinks of carbon and sources of methane and nitrous oxide emissions in agricultural systems</vt:lpstr>
      <vt:lpstr>Introduction</vt:lpstr>
      <vt:lpstr>What is Soil Carbon?</vt:lpstr>
      <vt:lpstr>What is Soil Carbon?</vt:lpstr>
      <vt:lpstr>What is Soil Carbon?</vt:lpstr>
      <vt:lpstr>What is Soil Carbon?</vt:lpstr>
      <vt:lpstr>Why is it important?</vt:lpstr>
      <vt:lpstr>How does soil carbon compare to other sinks globally?</vt:lpstr>
      <vt:lpstr>What determines soil organic carbon content?</vt:lpstr>
      <vt:lpstr>How fractions differ between soils</vt:lpstr>
      <vt:lpstr>Can we quantify changes?</vt:lpstr>
      <vt:lpstr>Slide 13</vt:lpstr>
    </vt:vector>
  </TitlesOfParts>
  <Company>ILFR, 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for nitrogen in intensive pasture production systems</dc:title>
  <dc:creator>Dr Richard John Eckard</dc:creator>
  <cp:lastModifiedBy>Seyda Ozkan</cp:lastModifiedBy>
  <cp:revision>743</cp:revision>
  <dcterms:created xsi:type="dcterms:W3CDTF">2000-08-07T02:07:17Z</dcterms:created>
  <dcterms:modified xsi:type="dcterms:W3CDTF">2012-08-23T08:57:11Z</dcterms:modified>
</cp:coreProperties>
</file>