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9"/>
  </p:notesMasterIdLst>
  <p:handoutMasterIdLst>
    <p:handoutMasterId r:id="rId20"/>
  </p:handoutMasterIdLst>
  <p:sldIdLst>
    <p:sldId id="958" r:id="rId2"/>
    <p:sldId id="818" r:id="rId3"/>
    <p:sldId id="784" r:id="rId4"/>
    <p:sldId id="798" r:id="rId5"/>
    <p:sldId id="816" r:id="rId6"/>
    <p:sldId id="796" r:id="rId7"/>
    <p:sldId id="785" r:id="rId8"/>
    <p:sldId id="774" r:id="rId9"/>
    <p:sldId id="783" r:id="rId10"/>
    <p:sldId id="772" r:id="rId11"/>
    <p:sldId id="782" r:id="rId12"/>
    <p:sldId id="684" r:id="rId13"/>
    <p:sldId id="776" r:id="rId14"/>
    <p:sldId id="786" r:id="rId15"/>
    <p:sldId id="777" r:id="rId16"/>
    <p:sldId id="778" r:id="rId17"/>
    <p:sldId id="959" r:id="rId18"/>
  </p:sldIdLst>
  <p:sldSz cx="9144000" cy="6858000" type="screen4x3"/>
  <p:notesSz cx="7315200" cy="96012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Richard Eckard" initials="" lastIdx="20" clrIdx="0"/>
  <p:cmAuthor id="1" name="Richard Eckard" initials="RJ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66"/>
    <a:srgbClr val="6699FF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8" autoAdjust="0"/>
    <p:restoredTop sz="88305" autoAdjust="0"/>
  </p:normalViewPr>
  <p:slideViewPr>
    <p:cSldViewPr>
      <p:cViewPr>
        <p:scale>
          <a:sx n="70" d="100"/>
          <a:sy n="70" d="100"/>
        </p:scale>
        <p:origin x="-1224" y="-3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5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14304"/>
    </p:cViewPr>
  </p:sorterViewPr>
  <p:notesViewPr>
    <p:cSldViewPr>
      <p:cViewPr varScale="1">
        <p:scale>
          <a:sx n="58" d="100"/>
          <a:sy n="58" d="100"/>
        </p:scale>
        <p:origin x="-1674" y="-66"/>
      </p:cViewPr>
      <p:guideLst>
        <p:guide orient="horz" pos="3024"/>
        <p:guide pos="23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jeckard\Documents\Greenhouse\Policy%20documents\Inventory%202009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cameron%20john\Local%20Settings\Temporary%20Internet%20Files\Content.Outlook\EECXAGCT\emissions%20pie%20chart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jeckard\Documents\Greenhouse\Policy%20documents\Inventory%202009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cameron%20john\Local%20Settings\Temporary%20Internet%20Files\Content.Outlook\EECXAGCT\emissions%20pie%20chart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AU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C00000"/>
            </a:solidFill>
          </c:spPr>
          <c:cat>
            <c:strRef>
              <c:f>Methane!$F$4:$F$15</c:f>
              <c:strCache>
                <c:ptCount val="12"/>
                <c:pt idx="0">
                  <c:v>Dairy Cattle</c:v>
                </c:pt>
                <c:pt idx="1">
                  <c:v>Non-Dairy Cattle</c:v>
                </c:pt>
                <c:pt idx="2">
                  <c:v>Alpacas</c:v>
                </c:pt>
                <c:pt idx="3">
                  <c:v>Deer</c:v>
                </c:pt>
                <c:pt idx="4">
                  <c:v>Ostriches and Emus</c:v>
                </c:pt>
                <c:pt idx="5">
                  <c:v>Buffalo</c:v>
                </c:pt>
                <c:pt idx="6">
                  <c:v>Sheep</c:v>
                </c:pt>
                <c:pt idx="7">
                  <c:v>Goats</c:v>
                </c:pt>
                <c:pt idx="8">
                  <c:v>Camels and Llamas</c:v>
                </c:pt>
                <c:pt idx="9">
                  <c:v>Horses</c:v>
                </c:pt>
                <c:pt idx="10">
                  <c:v>Donkeys</c:v>
                </c:pt>
                <c:pt idx="11">
                  <c:v>Swine</c:v>
                </c:pt>
              </c:strCache>
            </c:strRef>
          </c:cat>
          <c:val>
            <c:numRef>
              <c:f>Methane!$I$4:$I$15</c:f>
              <c:numCache>
                <c:formatCode>General</c:formatCode>
                <c:ptCount val="12"/>
                <c:pt idx="0">
                  <c:v>6603.9699999999993</c:v>
                </c:pt>
                <c:pt idx="1">
                  <c:v>37857.840000000011</c:v>
                </c:pt>
                <c:pt idx="2">
                  <c:v>1.59</c:v>
                </c:pt>
                <c:pt idx="3">
                  <c:v>11.66</c:v>
                </c:pt>
                <c:pt idx="4">
                  <c:v>30.02</c:v>
                </c:pt>
                <c:pt idx="5">
                  <c:v>9.65</c:v>
                </c:pt>
                <c:pt idx="6">
                  <c:v>10547.00999999992</c:v>
                </c:pt>
                <c:pt idx="7">
                  <c:v>72.78</c:v>
                </c:pt>
                <c:pt idx="8">
                  <c:v>3.02</c:v>
                </c:pt>
                <c:pt idx="9">
                  <c:v>97.61</c:v>
                </c:pt>
                <c:pt idx="10">
                  <c:v>0.33000000000000268</c:v>
                </c:pt>
                <c:pt idx="11">
                  <c:v>1203.04</c:v>
                </c:pt>
              </c:numCache>
            </c:numRef>
          </c:val>
        </c:ser>
        <c:axId val="98629504"/>
        <c:axId val="98673024"/>
      </c:barChart>
      <c:catAx>
        <c:axId val="98629504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AU"/>
            </a:pPr>
            <a:endParaRPr lang="en-US"/>
          </a:p>
        </c:txPr>
        <c:crossAx val="98673024"/>
        <c:crosses val="autoZero"/>
        <c:auto val="1"/>
        <c:lblAlgn val="ctr"/>
        <c:lblOffset val="100"/>
      </c:catAx>
      <c:valAx>
        <c:axId val="9867302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AU"/>
                </a:pPr>
                <a:r>
                  <a:rPr lang="en-US" dirty="0" err="1"/>
                  <a:t>Gt</a:t>
                </a:r>
                <a:r>
                  <a:rPr lang="en-US" dirty="0"/>
                  <a:t> CO2e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AU"/>
            </a:pPr>
            <a:endParaRPr lang="en-US"/>
          </a:p>
        </c:txPr>
        <c:crossAx val="9862950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4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AU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21010474794287334"/>
          <c:y val="0.18597515384430982"/>
          <c:w val="0.69155973811700666"/>
          <c:h val="0.65574798961510206"/>
        </c:manualLayout>
      </c:layout>
      <c:pie3DChart>
        <c:varyColors val="1"/>
        <c:ser>
          <c:idx val="0"/>
          <c:order val="0"/>
          <c:tx>
            <c:strRef>
              <c:f>'[emissions pie chart.xlsx]Sheet1'!$C$2</c:f>
              <c:strCache>
                <c:ptCount val="1"/>
                <c:pt idx="0">
                  <c:v>Gg (1,000 Tonnes)</c:v>
                </c:pt>
              </c:strCache>
            </c:strRef>
          </c:tx>
          <c:dLbls>
            <c:dLbl>
              <c:idx val="0"/>
              <c:layout>
                <c:manualLayout>
                  <c:x val="-3.2667808596028032E-2"/>
                  <c:y val="0.30434626197683118"/>
                </c:manualLayout>
              </c:layout>
              <c:dLblPos val="bestFit"/>
              <c:showCatName val="1"/>
            </c:dLbl>
            <c:dLbl>
              <c:idx val="1"/>
              <c:layout>
                <c:manualLayout>
                  <c:x val="-5.8390344378238104E-2"/>
                  <c:y val="0.19556963267014429"/>
                </c:manualLayout>
              </c:layout>
              <c:spPr/>
              <c:txPr>
                <a:bodyPr/>
                <a:lstStyle/>
                <a:p>
                  <a:pPr>
                    <a:defRPr sz="750" b="1"/>
                  </a:pPr>
                  <a:endParaRPr lang="en-US"/>
                </a:p>
              </c:txPr>
              <c:dLblPos val="bestFit"/>
              <c:showCatName val="1"/>
            </c:dLbl>
            <c:dLbl>
              <c:idx val="2"/>
              <c:layout>
                <c:manualLayout>
                  <c:x val="-8.7275029573968248E-3"/>
                  <c:y val="1.6342596917532374E-2"/>
                </c:manualLayout>
              </c:layout>
              <c:spPr/>
              <c:txPr>
                <a:bodyPr/>
                <a:lstStyle/>
                <a:p>
                  <a:pPr>
                    <a:defRPr sz="750" b="1"/>
                  </a:pPr>
                  <a:endParaRPr lang="en-US"/>
                </a:p>
              </c:txPr>
              <c:dLblPos val="bestFit"/>
              <c:showCatName val="1"/>
            </c:dLbl>
            <c:dLbl>
              <c:idx val="3"/>
              <c:layout>
                <c:manualLayout>
                  <c:x val="-4.1707388841598768E-2"/>
                  <c:y val="-0.15866966907396951"/>
                </c:manualLayout>
              </c:layout>
              <c:dLblPos val="bestFit"/>
              <c:showCatName val="1"/>
            </c:dLbl>
            <c:dLbl>
              <c:idx val="4"/>
              <c:layout>
                <c:manualLayout>
                  <c:x val="1.8081959288334076E-3"/>
                  <c:y val="-0.16983932179891573"/>
                </c:manualLayout>
              </c:layout>
              <c:dLblPos val="bestFit"/>
              <c:showCatName val="1"/>
            </c:dLbl>
            <c:dLbl>
              <c:idx val="5"/>
              <c:layout>
                <c:manualLayout>
                  <c:x val="6.8648527966144082E-2"/>
                  <c:y val="-2.1074210240959363E-2"/>
                </c:manualLayout>
              </c:layout>
              <c:dLblPos val="bestFit"/>
              <c:showCatName val="1"/>
            </c:dLbl>
            <c:dLbl>
              <c:idx val="6"/>
              <c:layout>
                <c:manualLayout>
                  <c:x val="0.31001069285496741"/>
                  <c:y val="0"/>
                </c:manualLayout>
              </c:layout>
              <c:dLblPos val="bestFit"/>
              <c:showCatName val="1"/>
            </c:dLbl>
            <c:txPr>
              <a:bodyPr/>
              <a:lstStyle/>
              <a:p>
                <a:pPr>
                  <a:defRPr sz="800" b="1"/>
                </a:pPr>
                <a:endParaRPr lang="en-US"/>
              </a:p>
            </c:txPr>
            <c:dLblPos val="bestFit"/>
            <c:showCatName val="1"/>
            <c:showLeaderLines val="1"/>
          </c:dLbls>
          <c:cat>
            <c:strRef>
              <c:f>'[emissions pie chart.xlsx]Sheet1'!$B$3:$B$9</c:f>
              <c:strCache>
                <c:ptCount val="7"/>
                <c:pt idx="1">
                  <c:v>Enteric Fermentation (64.59)</c:v>
                </c:pt>
                <c:pt idx="2">
                  <c:v>Manure Management (3.91%)</c:v>
                </c:pt>
                <c:pt idx="3">
                  <c:v>Rice Cultivation (0.05%)</c:v>
                </c:pt>
                <c:pt idx="4">
                  <c:v>Agricultural Soils (16.75%)</c:v>
                </c:pt>
                <c:pt idx="5">
                  <c:v>Prescribed Burning of Savannas (14.33%)</c:v>
                </c:pt>
                <c:pt idx="6">
                  <c:v>Field Burning of Agricultural Residues (0.18%)</c:v>
                </c:pt>
              </c:strCache>
            </c:strRef>
          </c:cat>
          <c:val>
            <c:numRef>
              <c:f>'[emissions pie chart.xlsx]Sheet1'!$C$3:$C$9</c:f>
              <c:numCache>
                <c:formatCode>0</c:formatCode>
                <c:ptCount val="7"/>
                <c:pt idx="1">
                  <c:v>54736.47</c:v>
                </c:pt>
                <c:pt idx="2">
                  <c:v>3315.92</c:v>
                </c:pt>
                <c:pt idx="3">
                  <c:v>46.28</c:v>
                </c:pt>
                <c:pt idx="4">
                  <c:v>14191.19</c:v>
                </c:pt>
                <c:pt idx="5">
                  <c:v>12146.64000000001</c:v>
                </c:pt>
                <c:pt idx="6">
                  <c:v>309.12</c:v>
                </c:pt>
              </c:numCache>
            </c:numRef>
          </c:val>
        </c:ser>
        <c:dLbls>
          <c:showPercent val="1"/>
        </c:dLbls>
      </c:pie3DChart>
    </c:plotArea>
    <c:plotVisOnly val="1"/>
    <c:dispBlanksAs val="zero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AU"/>
  <c:chart>
    <c:plotArea>
      <c:layout/>
      <c:barChart>
        <c:barDir val="col"/>
        <c:grouping val="clustered"/>
        <c:ser>
          <c:idx val="0"/>
          <c:order val="0"/>
          <c:tx>
            <c:strRef>
              <c:f>Methane!$G$3</c:f>
              <c:strCache>
                <c:ptCount val="1"/>
                <c:pt idx="0">
                  <c:v>Animal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Methane!$F$4:$F$15</c:f>
              <c:strCache>
                <c:ptCount val="12"/>
                <c:pt idx="0">
                  <c:v>Dairy Cattle</c:v>
                </c:pt>
                <c:pt idx="1">
                  <c:v>Non-Dairy Cattle</c:v>
                </c:pt>
                <c:pt idx="2">
                  <c:v>Alpacas</c:v>
                </c:pt>
                <c:pt idx="3">
                  <c:v>Deer</c:v>
                </c:pt>
                <c:pt idx="4">
                  <c:v>Ostriches and Emus</c:v>
                </c:pt>
                <c:pt idx="5">
                  <c:v>Buffalo</c:v>
                </c:pt>
                <c:pt idx="6">
                  <c:v>Sheep</c:v>
                </c:pt>
                <c:pt idx="7">
                  <c:v>Goats</c:v>
                </c:pt>
                <c:pt idx="8">
                  <c:v>Camels and Llamas</c:v>
                </c:pt>
                <c:pt idx="9">
                  <c:v>Horses</c:v>
                </c:pt>
                <c:pt idx="10">
                  <c:v>Donkeys</c:v>
                </c:pt>
                <c:pt idx="11">
                  <c:v>Swine</c:v>
                </c:pt>
              </c:strCache>
            </c:strRef>
          </c:cat>
          <c:val>
            <c:numRef>
              <c:f>Methane!$G$4:$G$15</c:f>
              <c:numCache>
                <c:formatCode>General</c:formatCode>
                <c:ptCount val="12"/>
                <c:pt idx="0">
                  <c:v>6129.6200000000044</c:v>
                </c:pt>
                <c:pt idx="1">
                  <c:v>37765.279999999999</c:v>
                </c:pt>
                <c:pt idx="2">
                  <c:v>1.59</c:v>
                </c:pt>
                <c:pt idx="3">
                  <c:v>11.65</c:v>
                </c:pt>
                <c:pt idx="4">
                  <c:v>29.99</c:v>
                </c:pt>
                <c:pt idx="5">
                  <c:v>9.6399999999999988</c:v>
                </c:pt>
                <c:pt idx="6">
                  <c:v>10544.210000000006</c:v>
                </c:pt>
                <c:pt idx="7">
                  <c:v>72.739999999999995</c:v>
                </c:pt>
                <c:pt idx="8">
                  <c:v>3.02</c:v>
                </c:pt>
                <c:pt idx="9">
                  <c:v>97.460000000000022</c:v>
                </c:pt>
                <c:pt idx="10">
                  <c:v>0.33000000000000268</c:v>
                </c:pt>
                <c:pt idx="11">
                  <c:v>70.940000000000026</c:v>
                </c:pt>
              </c:numCache>
            </c:numRef>
          </c:val>
        </c:ser>
        <c:ser>
          <c:idx val="1"/>
          <c:order val="1"/>
          <c:tx>
            <c:strRef>
              <c:f>Methane!$H$3</c:f>
              <c:strCache>
                <c:ptCount val="1"/>
                <c:pt idx="0">
                  <c:v>Waste</c:v>
                </c:pt>
              </c:strCache>
            </c:strRef>
          </c:tx>
          <c:cat>
            <c:strRef>
              <c:f>Methane!$F$4:$F$15</c:f>
              <c:strCache>
                <c:ptCount val="12"/>
                <c:pt idx="0">
                  <c:v>Dairy Cattle</c:v>
                </c:pt>
                <c:pt idx="1">
                  <c:v>Non-Dairy Cattle</c:v>
                </c:pt>
                <c:pt idx="2">
                  <c:v>Alpacas</c:v>
                </c:pt>
                <c:pt idx="3">
                  <c:v>Deer</c:v>
                </c:pt>
                <c:pt idx="4">
                  <c:v>Ostriches and Emus</c:v>
                </c:pt>
                <c:pt idx="5">
                  <c:v>Buffalo</c:v>
                </c:pt>
                <c:pt idx="6">
                  <c:v>Sheep</c:v>
                </c:pt>
                <c:pt idx="7">
                  <c:v>Goats</c:v>
                </c:pt>
                <c:pt idx="8">
                  <c:v>Camels and Llamas</c:v>
                </c:pt>
                <c:pt idx="9">
                  <c:v>Horses</c:v>
                </c:pt>
                <c:pt idx="10">
                  <c:v>Donkeys</c:v>
                </c:pt>
                <c:pt idx="11">
                  <c:v>Swine</c:v>
                </c:pt>
              </c:strCache>
            </c:strRef>
          </c:cat>
          <c:val>
            <c:numRef>
              <c:f>Methane!$H$4:$H$15</c:f>
              <c:numCache>
                <c:formatCode>General</c:formatCode>
                <c:ptCount val="12"/>
                <c:pt idx="0">
                  <c:v>474.35</c:v>
                </c:pt>
                <c:pt idx="1">
                  <c:v>92.56</c:v>
                </c:pt>
                <c:pt idx="2">
                  <c:v>0</c:v>
                </c:pt>
                <c:pt idx="3">
                  <c:v>1.0000000000000005E-2</c:v>
                </c:pt>
                <c:pt idx="4">
                  <c:v>3.0000000000000002E-2</c:v>
                </c:pt>
                <c:pt idx="5">
                  <c:v>1.0000000000000005E-2</c:v>
                </c:pt>
                <c:pt idx="6">
                  <c:v>2.8</c:v>
                </c:pt>
                <c:pt idx="7">
                  <c:v>4.0000000000000022E-2</c:v>
                </c:pt>
                <c:pt idx="8">
                  <c:v>0</c:v>
                </c:pt>
                <c:pt idx="9">
                  <c:v>0.15000000000000024</c:v>
                </c:pt>
                <c:pt idx="10">
                  <c:v>0</c:v>
                </c:pt>
                <c:pt idx="11" formatCode="#,##0.00">
                  <c:v>1132.0999999999999</c:v>
                </c:pt>
              </c:numCache>
            </c:numRef>
          </c:val>
        </c:ser>
        <c:axId val="64675200"/>
        <c:axId val="64681088"/>
      </c:barChart>
      <c:catAx>
        <c:axId val="64675200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AU"/>
            </a:pPr>
            <a:endParaRPr lang="en-US"/>
          </a:p>
        </c:txPr>
        <c:crossAx val="64681088"/>
        <c:crosses val="autoZero"/>
        <c:auto val="1"/>
        <c:lblAlgn val="ctr"/>
        <c:lblOffset val="100"/>
      </c:catAx>
      <c:valAx>
        <c:axId val="646810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AU"/>
                </a:pPr>
                <a:r>
                  <a:rPr lang="en-US"/>
                  <a:t>Gg CO2e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AU"/>
            </a:pPr>
            <a:endParaRPr lang="en-US"/>
          </a:p>
        </c:txPr>
        <c:crossAx val="6467520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AU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AU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21010462677437988"/>
          <c:y val="0.16546707988518103"/>
          <c:w val="0.69155973811700666"/>
          <c:h val="0.6557479896151025"/>
        </c:manualLayout>
      </c:layout>
      <c:pie3DChart>
        <c:varyColors val="1"/>
        <c:ser>
          <c:idx val="0"/>
          <c:order val="0"/>
          <c:tx>
            <c:strRef>
              <c:f>'[emissions pie chart.xlsx]Sheet1'!$C$2</c:f>
              <c:strCache>
                <c:ptCount val="1"/>
                <c:pt idx="0">
                  <c:v>Gg (1,000 Tonnes)</c:v>
                </c:pt>
              </c:strCache>
            </c:strRef>
          </c:tx>
          <c:dLbls>
            <c:dLbl>
              <c:idx val="0"/>
              <c:layout>
                <c:manualLayout>
                  <c:x val="-3.2667808596028046E-2"/>
                  <c:y val="0.30434626197683146"/>
                </c:manualLayout>
              </c:layout>
              <c:dLblPos val="bestFit"/>
              <c:showCatName val="1"/>
            </c:dLbl>
            <c:dLbl>
              <c:idx val="1"/>
              <c:layout>
                <c:manualLayout>
                  <c:x val="-5.8390344378238104E-2"/>
                  <c:y val="0.19556963267014429"/>
                </c:manualLayout>
              </c:layout>
              <c:spPr/>
              <c:txPr>
                <a:bodyPr/>
                <a:lstStyle/>
                <a:p>
                  <a:pPr>
                    <a:defRPr sz="750" b="1"/>
                  </a:pPr>
                  <a:endParaRPr lang="en-US"/>
                </a:p>
              </c:txPr>
              <c:dLblPos val="bestFit"/>
              <c:showCatName val="1"/>
            </c:dLbl>
            <c:dLbl>
              <c:idx val="2"/>
              <c:layout>
                <c:manualLayout>
                  <c:x val="-8.7275029573968248E-3"/>
                  <c:y val="1.6342596917532381E-2"/>
                </c:manualLayout>
              </c:layout>
              <c:spPr/>
              <c:txPr>
                <a:bodyPr/>
                <a:lstStyle/>
                <a:p>
                  <a:pPr>
                    <a:defRPr sz="750" b="1"/>
                  </a:pPr>
                  <a:endParaRPr lang="en-US"/>
                </a:p>
              </c:txPr>
              <c:dLblPos val="bestFit"/>
              <c:showCatName val="1"/>
            </c:dLbl>
            <c:dLbl>
              <c:idx val="3"/>
              <c:layout>
                <c:manualLayout>
                  <c:x val="-4.1707388841598789E-2"/>
                  <c:y val="-0.15866966907396951"/>
                </c:manualLayout>
              </c:layout>
              <c:dLblPos val="bestFit"/>
              <c:showCatName val="1"/>
            </c:dLbl>
            <c:dLbl>
              <c:idx val="4"/>
              <c:layout>
                <c:manualLayout>
                  <c:x val="1.8081959288334087E-3"/>
                  <c:y val="-0.16983932179891573"/>
                </c:manualLayout>
              </c:layout>
              <c:dLblPos val="bestFit"/>
              <c:showCatName val="1"/>
            </c:dLbl>
            <c:dLbl>
              <c:idx val="5"/>
              <c:layout>
                <c:manualLayout>
                  <c:x val="6.8648527966144082E-2"/>
                  <c:y val="-2.1074210240959384E-2"/>
                </c:manualLayout>
              </c:layout>
              <c:dLblPos val="bestFit"/>
              <c:showCatName val="1"/>
            </c:dLbl>
            <c:dLbl>
              <c:idx val="6"/>
              <c:layout>
                <c:manualLayout>
                  <c:x val="0.31001069285496763"/>
                  <c:y val="0"/>
                </c:manualLayout>
              </c:layout>
              <c:dLblPos val="bestFit"/>
              <c:showCatName val="1"/>
            </c:dLbl>
            <c:txPr>
              <a:bodyPr/>
              <a:lstStyle/>
              <a:p>
                <a:pPr>
                  <a:defRPr sz="800" b="1"/>
                </a:pPr>
                <a:endParaRPr lang="en-US"/>
              </a:p>
            </c:txPr>
            <c:dLblPos val="bestFit"/>
            <c:showCatName val="1"/>
            <c:showLeaderLines val="1"/>
          </c:dLbls>
          <c:cat>
            <c:strRef>
              <c:f>'[emissions pie chart.xlsx]Sheet1'!$B$3:$B$9</c:f>
              <c:strCache>
                <c:ptCount val="7"/>
                <c:pt idx="1">
                  <c:v>Enteric Fermentation (64.59)</c:v>
                </c:pt>
                <c:pt idx="2">
                  <c:v>Manure Management (3.91%)</c:v>
                </c:pt>
                <c:pt idx="3">
                  <c:v>Rice Cultivation (0.05%)</c:v>
                </c:pt>
                <c:pt idx="4">
                  <c:v>Agricultural Soils (16.75%)</c:v>
                </c:pt>
                <c:pt idx="5">
                  <c:v>Prescribed Burning of Savannas (14.33%)</c:v>
                </c:pt>
                <c:pt idx="6">
                  <c:v>Field Burning of Agricultural Residues (0.18%)</c:v>
                </c:pt>
              </c:strCache>
            </c:strRef>
          </c:cat>
          <c:val>
            <c:numRef>
              <c:f>'[emissions pie chart.xlsx]Sheet1'!$C$3:$C$9</c:f>
              <c:numCache>
                <c:formatCode>0</c:formatCode>
                <c:ptCount val="7"/>
                <c:pt idx="1">
                  <c:v>54736.47</c:v>
                </c:pt>
                <c:pt idx="2">
                  <c:v>3315.92</c:v>
                </c:pt>
                <c:pt idx="3">
                  <c:v>46.28</c:v>
                </c:pt>
                <c:pt idx="4">
                  <c:v>14191.19</c:v>
                </c:pt>
                <c:pt idx="5">
                  <c:v>12146.64000000001</c:v>
                </c:pt>
                <c:pt idx="6">
                  <c:v>309.12</c:v>
                </c:pt>
              </c:numCache>
            </c:numRef>
          </c:val>
        </c:ser>
        <c:dLbls>
          <c:showPercent val="1"/>
        </c:dLbls>
      </c:pie3DChart>
    </c:plotArea>
    <c:plotVisOnly val="1"/>
    <c:dispBlanksAs val="zero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062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062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DAC8D6E-9F40-4CD8-9C92-B8A7B29F1E2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38449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062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561" y="4560086"/>
            <a:ext cx="5362081" cy="4321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062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2C9C69C-2081-4868-A2C7-00213D8F73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4978349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915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AU" smtClean="0"/>
              <a:t>This section takes 15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6FD1D1-8CB6-4EA5-BEA2-38DF2656276F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5011_PPT_BG_EndP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3144838" y="1785938"/>
            <a:ext cx="1587" cy="13128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6" name="Picture 13" descr="UOM-Rev3D_S_s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6225" y="1752600"/>
            <a:ext cx="134778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3352800" y="1905000"/>
            <a:ext cx="5486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2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609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"/>
            <a:ext cx="2019300" cy="6019800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9055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Hea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5011_PPT_BG_EndP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3048000"/>
            <a:ext cx="7255328" cy="18288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2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1524000"/>
            <a:ext cx="7086600" cy="609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8926" y="0"/>
            <a:ext cx="5757874" cy="85723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4040188" cy="96045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422"/>
            <a:ext cx="4041775" cy="96045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812925" y="107950"/>
            <a:ext cx="0" cy="86201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1027" name="Picture 9" descr="UOM-Rev3D_S_s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3400" y="119063"/>
            <a:ext cx="860425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00336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2743200" y="107950"/>
            <a:ext cx="1588" cy="51911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1030" name="Picture 13" descr="UOM-Rev3D_H_s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52400" y="107950"/>
            <a:ext cx="2362200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Line 14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3368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solidFill>
            <a:srgbClr val="759FB8"/>
          </a:solidFill>
          <a:ln w="9525">
            <a:noFill/>
            <a:miter lim="800000"/>
            <a:headEnd/>
            <a:tailEnd/>
          </a:ln>
          <a:effectLst>
            <a:outerShdw algn="ctr" rotWithShape="0">
              <a:srgbClr val="808080">
                <a:alpha val="45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033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2971800" y="76200"/>
            <a:ext cx="5791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2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6" r:id="rId3"/>
    <p:sldLayoutId id="2147483675" r:id="rId4"/>
    <p:sldLayoutId id="2147483674" r:id="rId5"/>
    <p:sldLayoutId id="2147483673" r:id="rId6"/>
    <p:sldLayoutId id="2147483672" r:id="rId7"/>
    <p:sldLayoutId id="2147483671" r:id="rId8"/>
    <p:sldLayoutId id="2147483670" r:id="rId9"/>
    <p:sldLayoutId id="2147483669" r:id="rId10"/>
    <p:sldLayoutId id="2147483668" r:id="rId11"/>
    <p:sldLayoutId id="2147483667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MS PGothic"/>
          <a:cs typeface="MS PGothic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/>
          <a:cs typeface="MS PGothic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CCC Logo uni Blu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68314"/>
            <a:ext cx="2987824" cy="13896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971600" y="2204864"/>
            <a:ext cx="7255328" cy="1828800"/>
          </a:xfrm>
        </p:spPr>
        <p:txBody>
          <a:bodyPr/>
          <a:lstStyle/>
          <a:p>
            <a:r>
              <a:rPr lang="en-AU" dirty="0" smtClean="0"/>
              <a:t>The Carbon Farming Initiative and Agricultural Emissions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115616" y="4293096"/>
            <a:ext cx="7086600" cy="1512168"/>
          </a:xfrm>
        </p:spPr>
        <p:txBody>
          <a:bodyPr/>
          <a:lstStyle/>
          <a:p>
            <a:pPr lvl="0"/>
            <a:r>
              <a:rPr lang="en-AU" sz="2000" dirty="0" smtClean="0"/>
              <a:t>This presentation was prepared by the University of Melbourne for the Regional Landcare Facilitator training funded through the Australian Government’s Carbon Farming Initiative Communications Program </a:t>
            </a:r>
          </a:p>
          <a:p>
            <a:endParaRPr lang="en-AU" sz="20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88640"/>
            <a:ext cx="2416746" cy="18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3" descr="UOM-Rev3D_S_s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352" y="5445224"/>
            <a:ext cx="134778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sp>
        <p:nvSpPr>
          <p:cNvPr id="799746" name="Content Placeholder 2"/>
          <p:cNvSpPr>
            <a:spLocks noGrp="1"/>
          </p:cNvSpPr>
          <p:nvPr>
            <p:ph idx="1"/>
          </p:nvPr>
        </p:nvSpPr>
        <p:spPr>
          <a:xfrm>
            <a:off x="685800" y="1071563"/>
            <a:ext cx="7772400" cy="5024437"/>
          </a:xfrm>
        </p:spPr>
        <p:txBody>
          <a:bodyPr/>
          <a:lstStyle/>
          <a:p>
            <a:pPr eaLnBrk="1" hangingPunct="1"/>
            <a:r>
              <a:rPr lang="en-US" smtClean="0"/>
              <a:t>Microbes in the microbial digestion</a:t>
            </a:r>
          </a:p>
          <a:p>
            <a:pPr lvl="1" eaLnBrk="1" hangingPunct="1"/>
            <a:r>
              <a:rPr lang="en-US" smtClean="0"/>
              <a:t>Bacteria, protozoa, fungi, archaea, and viruses</a:t>
            </a:r>
          </a:p>
          <a:p>
            <a:pPr lvl="2" eaLnBrk="1" hangingPunct="1"/>
            <a:r>
              <a:rPr lang="en-AU" smtClean="0"/>
              <a:t>40-60% </a:t>
            </a:r>
            <a:r>
              <a:rPr lang="en-US" smtClean="0"/>
              <a:t>bacteria, protozoa</a:t>
            </a:r>
          </a:p>
          <a:p>
            <a:pPr lvl="2" eaLnBrk="1" hangingPunct="1"/>
            <a:r>
              <a:rPr lang="en-AU" smtClean="0"/>
              <a:t>5-10% fungi</a:t>
            </a:r>
          </a:p>
          <a:p>
            <a:pPr lvl="2" eaLnBrk="1" hangingPunct="1"/>
            <a:r>
              <a:rPr lang="en-AU" smtClean="0"/>
              <a:t>3% </a:t>
            </a:r>
            <a:r>
              <a:rPr lang="en-US" smtClean="0"/>
              <a:t>Archaea (methanogens)</a:t>
            </a:r>
          </a:p>
          <a:p>
            <a:pPr lvl="3" eaLnBrk="1" hangingPunct="1"/>
            <a:r>
              <a:rPr lang="en-US" smtClean="0"/>
              <a:t>Normal component of the rumen</a:t>
            </a:r>
          </a:p>
          <a:p>
            <a:pPr lvl="3" eaLnBrk="1" hangingPunct="1"/>
            <a:r>
              <a:rPr lang="en-US" smtClean="0"/>
              <a:t>Many species yet to be identified!</a:t>
            </a:r>
          </a:p>
          <a:p>
            <a:pPr lvl="2" eaLnBrk="1" hangingPunct="1"/>
            <a:endParaRPr lang="en-US" smtClean="0"/>
          </a:p>
          <a:p>
            <a:pPr lvl="2" eaLnBrk="1" hangingPunct="1"/>
            <a:endParaRPr lang="en-US" smtClean="0"/>
          </a:p>
          <a:p>
            <a:pPr lvl="2" eaLnBrk="1" hangingPunct="1"/>
            <a:endParaRPr lang="en-AU" smtClean="0"/>
          </a:p>
          <a:p>
            <a:pPr lvl="2" eaLnBrk="1" hangingPunct="1"/>
            <a:endParaRPr lang="en-AU" smtClean="0"/>
          </a:p>
        </p:txBody>
      </p:sp>
      <p:sp>
        <p:nvSpPr>
          <p:cNvPr id="799747" name="TextBox 5"/>
          <p:cNvSpPr txBox="1">
            <a:spLocks noChangeArrowheads="1"/>
          </p:cNvSpPr>
          <p:nvPr/>
        </p:nvSpPr>
        <p:spPr bwMode="auto">
          <a:xfrm>
            <a:off x="7751763" y="6540500"/>
            <a:ext cx="14287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3" eaLnBrk="0" hangingPunct="0"/>
            <a:r>
              <a:rPr lang="en-AU" sz="1600">
                <a:latin typeface="Times"/>
              </a:rPr>
              <a:t>Eckard 2011</a:t>
            </a:r>
          </a:p>
        </p:txBody>
      </p:sp>
      <p:pic>
        <p:nvPicPr>
          <p:cNvPr id="799748" name="Picture 5" descr="metha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2786063"/>
            <a:ext cx="1571625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74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4797425"/>
            <a:ext cx="1257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z="2800" dirty="0" err="1" smtClean="0"/>
              <a:t>Methanogensis</a:t>
            </a:r>
            <a:r>
              <a:rPr lang="en-AU" sz="2800" dirty="0" smtClean="0"/>
              <a:t> </a:t>
            </a:r>
          </a:p>
          <a:p>
            <a:pPr lvl="1" eaLnBrk="1" hangingPunct="1"/>
            <a:r>
              <a:rPr lang="en-AU" sz="2400" dirty="0" smtClean="0"/>
              <a:t>A form of anaerobic respiration</a:t>
            </a:r>
          </a:p>
          <a:p>
            <a:pPr lvl="2" eaLnBrk="1" hangingPunct="1"/>
            <a:r>
              <a:rPr lang="en-AU" sz="2000" dirty="0" smtClean="0"/>
              <a:t>4H</a:t>
            </a:r>
            <a:r>
              <a:rPr lang="en-AU" sz="2000" baseline="-25000" dirty="0" smtClean="0"/>
              <a:t>2</a:t>
            </a:r>
            <a:r>
              <a:rPr lang="en-AU" sz="2000" dirty="0" smtClean="0"/>
              <a:t> +CO</a:t>
            </a:r>
            <a:r>
              <a:rPr lang="en-AU" sz="2000" baseline="-25000" dirty="0" smtClean="0"/>
              <a:t>2</a:t>
            </a:r>
            <a:r>
              <a:rPr lang="en-AU" sz="2000" dirty="0" smtClean="0"/>
              <a:t>→CH</a:t>
            </a:r>
            <a:r>
              <a:rPr lang="en-AU" sz="2000" baseline="-25000" dirty="0" smtClean="0"/>
              <a:t>4</a:t>
            </a:r>
            <a:r>
              <a:rPr lang="en-AU" sz="2000" dirty="0" smtClean="0"/>
              <a:t> +2H</a:t>
            </a:r>
            <a:r>
              <a:rPr lang="en-AU" sz="2000" baseline="-25000" dirty="0" smtClean="0"/>
              <a:t>2</a:t>
            </a:r>
            <a:r>
              <a:rPr lang="en-AU" sz="2000" dirty="0" smtClean="0"/>
              <a:t>O</a:t>
            </a:r>
          </a:p>
          <a:p>
            <a:pPr lvl="1" eaLnBrk="1" hangingPunct="1"/>
            <a:r>
              <a:rPr lang="en-AU" sz="2400" dirty="0" smtClean="0"/>
              <a:t>Uses H</a:t>
            </a:r>
            <a:r>
              <a:rPr lang="en-AU" sz="2400" baseline="-25000" dirty="0" smtClean="0"/>
              <a:t>2</a:t>
            </a:r>
            <a:r>
              <a:rPr lang="en-AU" sz="2400" dirty="0" smtClean="0"/>
              <a:t> to reduce CO</a:t>
            </a:r>
            <a:r>
              <a:rPr lang="en-AU" sz="2400" baseline="-25000" dirty="0" smtClean="0"/>
              <a:t>2</a:t>
            </a:r>
            <a:r>
              <a:rPr lang="en-AU" sz="2400" dirty="0" smtClean="0"/>
              <a:t> to form CH</a:t>
            </a:r>
            <a:r>
              <a:rPr lang="en-AU" sz="2400" baseline="-25000" dirty="0" smtClean="0"/>
              <a:t>4</a:t>
            </a:r>
          </a:p>
          <a:p>
            <a:pPr lvl="1" eaLnBrk="1" hangingPunct="1"/>
            <a:endParaRPr lang="en-AU" sz="2400" dirty="0" smtClean="0"/>
          </a:p>
          <a:p>
            <a:pPr lvl="1" eaLnBrk="1" hangingPunct="1"/>
            <a:r>
              <a:rPr lang="en-AU" sz="2400" dirty="0" smtClean="0"/>
              <a:t>Volatile Fatty Acid (VFA) production produces H</a:t>
            </a:r>
            <a:r>
              <a:rPr lang="en-AU" sz="2400" baseline="-25000" dirty="0" smtClean="0"/>
              <a:t>2</a:t>
            </a:r>
            <a:r>
              <a:rPr lang="en-AU" sz="2400" dirty="0" smtClean="0"/>
              <a:t> </a:t>
            </a:r>
          </a:p>
          <a:p>
            <a:pPr lvl="2" eaLnBrk="1" hangingPunct="1"/>
            <a:r>
              <a:rPr lang="en-AU" sz="2000" dirty="0" smtClean="0"/>
              <a:t>BUT H</a:t>
            </a:r>
            <a:r>
              <a:rPr lang="en-AU" sz="2000" baseline="-25000" dirty="0" smtClean="0"/>
              <a:t>2</a:t>
            </a:r>
            <a:r>
              <a:rPr lang="en-AU" sz="2000" dirty="0" smtClean="0"/>
              <a:t> can also affect VFA production</a:t>
            </a:r>
          </a:p>
          <a:p>
            <a:pPr lvl="1" eaLnBrk="1" hangingPunct="1"/>
            <a:r>
              <a:rPr lang="en-AU" dirty="0" smtClean="0"/>
              <a:t>Interspecies hydrogen transfer </a:t>
            </a:r>
          </a:p>
          <a:p>
            <a:pPr lvl="2" eaLnBrk="1" hangingPunct="1"/>
            <a:r>
              <a:rPr lang="en-AU" dirty="0" smtClean="0"/>
              <a:t>From bacteria and protozoa to </a:t>
            </a:r>
            <a:r>
              <a:rPr lang="en-AU" dirty="0" err="1" smtClean="0"/>
              <a:t>methanogens</a:t>
            </a:r>
            <a:endParaRPr lang="en-AU" dirty="0" smtClean="0"/>
          </a:p>
          <a:p>
            <a:pPr eaLnBrk="1" hangingPunct="1"/>
            <a:endParaRPr lang="en-AU" dirty="0" smtClean="0"/>
          </a:p>
        </p:txBody>
      </p:sp>
      <p:sp>
        <p:nvSpPr>
          <p:cNvPr id="800771" name="TextBox 5"/>
          <p:cNvSpPr txBox="1">
            <a:spLocks noChangeArrowheads="1"/>
          </p:cNvSpPr>
          <p:nvPr/>
        </p:nvSpPr>
        <p:spPr bwMode="auto">
          <a:xfrm>
            <a:off x="1857375" y="6500813"/>
            <a:ext cx="72151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3"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Klieve &amp; Ouwerkerk 2007; Attwood &amp; McSweeney 2009; </a:t>
            </a:r>
            <a:r>
              <a:rPr lang="en-US" sz="1600">
                <a:latin typeface="Times New Roman" pitchFamily="18" charset="0"/>
                <a:cs typeface="Times New Roman" pitchFamily="18" charset="0"/>
              </a:rPr>
              <a:t>McAllister &amp; Newbold 2009</a:t>
            </a:r>
            <a:endParaRPr lang="en-AU" sz="160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1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647950"/>
            <a:ext cx="734377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1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sp>
        <p:nvSpPr>
          <p:cNvPr id="801795" name="Content Placeholder 2"/>
          <p:cNvSpPr>
            <a:spLocks noGrp="1"/>
          </p:cNvSpPr>
          <p:nvPr>
            <p:ph idx="1"/>
          </p:nvPr>
        </p:nvSpPr>
        <p:spPr>
          <a:xfrm>
            <a:off x="468313" y="1219200"/>
            <a:ext cx="8424862" cy="4876800"/>
          </a:xfrm>
        </p:spPr>
        <p:txBody>
          <a:bodyPr/>
          <a:lstStyle/>
          <a:p>
            <a:pPr eaLnBrk="1" hangingPunct="1"/>
            <a:r>
              <a:rPr lang="en-AU" sz="2800" dirty="0" smtClean="0"/>
              <a:t>Volatile Fatty Acid production</a:t>
            </a:r>
          </a:p>
          <a:p>
            <a:pPr lvl="1" eaLnBrk="1" hangingPunct="1"/>
            <a:r>
              <a:rPr lang="en-AU" sz="2400" dirty="0" smtClean="0"/>
              <a:t>More propionate, less H</a:t>
            </a:r>
            <a:r>
              <a:rPr lang="en-AU" sz="2400" baseline="-25000" dirty="0" smtClean="0"/>
              <a:t>2</a:t>
            </a:r>
            <a:r>
              <a:rPr lang="en-AU" sz="2400" dirty="0" smtClean="0"/>
              <a:t>, thus less CH</a:t>
            </a:r>
            <a:r>
              <a:rPr lang="en-AU" sz="2400" baseline="-25000" dirty="0" smtClean="0"/>
              <a:t>4</a:t>
            </a:r>
          </a:p>
          <a:p>
            <a:pPr lvl="1" eaLnBrk="1" hangingPunct="1"/>
            <a:r>
              <a:rPr lang="en-AU" sz="2400" dirty="0" smtClean="0"/>
              <a:t>More butyrate and acetate, more H</a:t>
            </a:r>
            <a:r>
              <a:rPr lang="en-AU" sz="2400" baseline="-25000" dirty="0" smtClean="0"/>
              <a:t>2</a:t>
            </a:r>
            <a:r>
              <a:rPr lang="en-AU" sz="2400" dirty="0" smtClean="0"/>
              <a:t>, thus more CH</a:t>
            </a:r>
            <a:r>
              <a:rPr lang="en-AU" sz="2400" baseline="-25000" dirty="0" smtClean="0"/>
              <a:t>4</a:t>
            </a:r>
          </a:p>
          <a:p>
            <a:pPr lvl="1" eaLnBrk="1" hangingPunct="1"/>
            <a:endParaRPr lang="en-AU" sz="2400" dirty="0" smtClean="0"/>
          </a:p>
          <a:p>
            <a:pPr lvl="2" eaLnBrk="1" hangingPunct="1"/>
            <a:endParaRPr lang="en-AU" sz="2000" dirty="0" smtClean="0"/>
          </a:p>
        </p:txBody>
      </p:sp>
      <p:sp>
        <p:nvSpPr>
          <p:cNvPr id="801796" name="Rectangle 3"/>
          <p:cNvSpPr>
            <a:spLocks noChangeArrowheads="1"/>
          </p:cNvSpPr>
          <p:nvPr/>
        </p:nvSpPr>
        <p:spPr bwMode="auto">
          <a:xfrm>
            <a:off x="7885113" y="6524625"/>
            <a:ext cx="11938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Jansen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sp>
        <p:nvSpPr>
          <p:cNvPr id="802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Waste management systems</a:t>
            </a:r>
          </a:p>
          <a:p>
            <a:pPr lvl="1" eaLnBrk="1" hangingPunct="1"/>
            <a:r>
              <a:rPr lang="en-AU" smtClean="0"/>
              <a:t>Piggery &gt; Dairy &gt; Poultry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827584" y="2348880"/>
          <a:ext cx="684076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02820" name="Rectangle 4"/>
          <p:cNvSpPr>
            <a:spLocks noChangeArrowheads="1"/>
          </p:cNvSpPr>
          <p:nvPr/>
        </p:nvSpPr>
        <p:spPr bwMode="auto">
          <a:xfrm>
            <a:off x="7740650" y="6475413"/>
            <a:ext cx="13684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sp>
        <p:nvSpPr>
          <p:cNvPr id="803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Waste management systems</a:t>
            </a:r>
          </a:p>
          <a:p>
            <a:pPr lvl="1" eaLnBrk="1" hangingPunct="1"/>
            <a:r>
              <a:rPr lang="en-AU" dirty="0" smtClean="0"/>
              <a:t>% of total on farm CH</a:t>
            </a:r>
            <a:r>
              <a:rPr lang="en-AU" baseline="-25000" dirty="0" smtClean="0"/>
              <a:t>4 </a:t>
            </a:r>
            <a:r>
              <a:rPr lang="en-AU" dirty="0" smtClean="0"/>
              <a:t>from waste management</a:t>
            </a:r>
            <a:endParaRPr lang="en-AU" baseline="-25000" dirty="0" smtClean="0"/>
          </a:p>
          <a:p>
            <a:pPr lvl="2" eaLnBrk="1" hangingPunct="1"/>
            <a:r>
              <a:rPr lang="en-AU" dirty="0" smtClean="0"/>
              <a:t>7% of Dairy farm</a:t>
            </a:r>
            <a:endParaRPr lang="en-AU" baseline="-25000" dirty="0" smtClean="0"/>
          </a:p>
          <a:p>
            <a:pPr lvl="2" eaLnBrk="1" hangingPunct="1"/>
            <a:r>
              <a:rPr lang="en-AU" dirty="0" smtClean="0"/>
              <a:t>95% of Piggery</a:t>
            </a:r>
          </a:p>
          <a:p>
            <a:pPr lvl="1" eaLnBrk="1" hangingPunct="1"/>
            <a:endParaRPr lang="en-AU" dirty="0" smtClean="0"/>
          </a:p>
        </p:txBody>
      </p:sp>
      <p:sp>
        <p:nvSpPr>
          <p:cNvPr id="803844" name="Rectangle 4"/>
          <p:cNvSpPr>
            <a:spLocks noChangeArrowheads="1"/>
          </p:cNvSpPr>
          <p:nvPr/>
        </p:nvSpPr>
        <p:spPr bwMode="auto">
          <a:xfrm>
            <a:off x="7740650" y="6475413"/>
            <a:ext cx="13684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788024" y="3140968"/>
          <a:ext cx="3779912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sp>
        <p:nvSpPr>
          <p:cNvPr id="804866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700213"/>
            <a:ext cx="4103688" cy="4395787"/>
          </a:xfrm>
        </p:spPr>
        <p:txBody>
          <a:bodyPr/>
          <a:lstStyle/>
          <a:p>
            <a:pPr eaLnBrk="1" hangingPunct="1"/>
            <a:r>
              <a:rPr lang="en-AU" smtClean="0"/>
              <a:t>Less CH</a:t>
            </a:r>
            <a:r>
              <a:rPr lang="en-AU" baseline="-25000" smtClean="0"/>
              <a:t>4</a:t>
            </a:r>
          </a:p>
          <a:p>
            <a:pPr lvl="1" eaLnBrk="1" hangingPunct="1"/>
            <a:r>
              <a:rPr lang="en-AU" smtClean="0"/>
              <a:t>Faster rumen passage</a:t>
            </a:r>
          </a:p>
          <a:p>
            <a:pPr lvl="1" eaLnBrk="1" hangingPunct="1"/>
            <a:r>
              <a:rPr lang="en-AU" smtClean="0"/>
              <a:t>More O</a:t>
            </a:r>
            <a:r>
              <a:rPr lang="en-AU" baseline="-25000" smtClean="0"/>
              <a:t>2</a:t>
            </a:r>
            <a:endParaRPr lang="en-AU" smtClean="0"/>
          </a:p>
          <a:p>
            <a:pPr lvl="1" eaLnBrk="1" hangingPunct="1"/>
            <a:r>
              <a:rPr lang="en-AU" smtClean="0"/>
              <a:t>Less methanogens</a:t>
            </a:r>
          </a:p>
          <a:p>
            <a:pPr lvl="1" eaLnBrk="1" hangingPunct="1"/>
            <a:r>
              <a:rPr lang="en-AU" smtClean="0"/>
              <a:t>Less H</a:t>
            </a:r>
            <a:r>
              <a:rPr lang="en-AU" baseline="-25000" smtClean="0"/>
              <a:t>2</a:t>
            </a:r>
          </a:p>
          <a:p>
            <a:pPr lvl="1" eaLnBrk="1" hangingPunct="1"/>
            <a:r>
              <a:rPr lang="en-AU" smtClean="0"/>
              <a:t>Carbon</a:t>
            </a:r>
          </a:p>
          <a:p>
            <a:pPr lvl="1" eaLnBrk="1" hangingPunct="1"/>
            <a:r>
              <a:rPr lang="en-AU" smtClean="0"/>
              <a:t>Lower temperature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395787"/>
          </a:xfrm>
        </p:spPr>
        <p:txBody>
          <a:bodyPr/>
          <a:lstStyle/>
          <a:p>
            <a:pPr eaLnBrk="1" hangingPunct="1"/>
            <a:r>
              <a:rPr lang="en-AU" smtClean="0"/>
              <a:t>More CH</a:t>
            </a:r>
            <a:r>
              <a:rPr lang="en-AU" baseline="-25000" smtClean="0"/>
              <a:t>4</a:t>
            </a:r>
          </a:p>
          <a:p>
            <a:pPr lvl="1" eaLnBrk="1" hangingPunct="1"/>
            <a:r>
              <a:rPr lang="en-AU" smtClean="0"/>
              <a:t>Slower rumen rate</a:t>
            </a:r>
          </a:p>
          <a:p>
            <a:pPr lvl="1" eaLnBrk="1" hangingPunct="1"/>
            <a:r>
              <a:rPr lang="en-AU" smtClean="0"/>
              <a:t>Less O</a:t>
            </a:r>
            <a:r>
              <a:rPr lang="en-AU" baseline="-25000" smtClean="0"/>
              <a:t>2</a:t>
            </a:r>
            <a:endParaRPr lang="en-AU" smtClean="0"/>
          </a:p>
          <a:p>
            <a:pPr lvl="1" eaLnBrk="1" hangingPunct="1"/>
            <a:r>
              <a:rPr lang="en-AU" smtClean="0"/>
              <a:t>More methanogens</a:t>
            </a:r>
          </a:p>
          <a:p>
            <a:pPr lvl="1" eaLnBrk="1" hangingPunct="1"/>
            <a:r>
              <a:rPr lang="en-AU" smtClean="0"/>
              <a:t>More H</a:t>
            </a:r>
            <a:r>
              <a:rPr lang="en-AU" baseline="-25000" smtClean="0"/>
              <a:t>2</a:t>
            </a:r>
          </a:p>
          <a:p>
            <a:pPr lvl="1" eaLnBrk="1" hangingPunct="1"/>
            <a:r>
              <a:rPr lang="en-AU" smtClean="0"/>
              <a:t>Acid rumen pH</a:t>
            </a:r>
          </a:p>
          <a:p>
            <a:pPr lvl="1" eaLnBrk="1" hangingPunct="1"/>
            <a:r>
              <a:rPr lang="en-AU" smtClean="0"/>
              <a:t>Higher temperature</a:t>
            </a:r>
          </a:p>
          <a:p>
            <a:pPr lvl="1" eaLnBrk="1" hangingPunct="1"/>
            <a:endParaRPr lang="en-AU" smtClean="0"/>
          </a:p>
        </p:txBody>
      </p:sp>
      <p:sp>
        <p:nvSpPr>
          <p:cNvPr id="5" name="Rectangle 4"/>
          <p:cNvSpPr/>
          <p:nvPr/>
        </p:nvSpPr>
        <p:spPr>
          <a:xfrm>
            <a:off x="1476375" y="981075"/>
            <a:ext cx="5886450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AU" sz="2800" dirty="0">
                <a:latin typeface="+mj-lt"/>
                <a:ea typeface="MS PGothic" pitchFamily="34" charset="-128"/>
                <a:cs typeface="+mn-cs"/>
              </a:rPr>
              <a:t>Factors affecting methanogenesis</a:t>
            </a:r>
          </a:p>
        </p:txBody>
      </p:sp>
      <p:sp>
        <p:nvSpPr>
          <p:cNvPr id="804869" name="Rectangle 5"/>
          <p:cNvSpPr>
            <a:spLocks noChangeArrowheads="1"/>
          </p:cNvSpPr>
          <p:nvPr/>
        </p:nvSpPr>
        <p:spPr bwMode="auto">
          <a:xfrm>
            <a:off x="7866063" y="6475413"/>
            <a:ext cx="12430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Eckard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28625" y="3143250"/>
          <a:ext cx="8429685" cy="2571768"/>
        </p:xfrm>
        <a:graphic>
          <a:graphicData uri="http://schemas.openxmlformats.org/drawingml/2006/table">
            <a:tbl>
              <a:tblPr/>
              <a:tblGrid>
                <a:gridCol w="1357293"/>
                <a:gridCol w="1285884"/>
                <a:gridCol w="1714512"/>
                <a:gridCol w="1785950"/>
                <a:gridCol w="2286046"/>
              </a:tblGrid>
              <a:tr h="12858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Animal Class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Methane (kg/year)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MJ </a:t>
                      </a:r>
                      <a:r>
                        <a:rPr lang="en-AU" sz="1800" b="0" dirty="0">
                          <a:latin typeface="Calibri" pitchFamily="34" charset="0"/>
                          <a:ea typeface="Calibri"/>
                          <a:cs typeface="Times New Roman"/>
                        </a:rPr>
                        <a:t>CH</a:t>
                      </a:r>
                      <a:r>
                        <a:rPr lang="en-AU" sz="1800" b="0" baseline="-25000" dirty="0">
                          <a:latin typeface="Calibri" pitchFamily="34" charset="0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AU" sz="1800" b="0" dirty="0">
                          <a:latin typeface="Calibri" pitchFamily="34" charset="0"/>
                          <a:ea typeface="Calibri"/>
                          <a:cs typeface="Times New Roman"/>
                        </a:rPr>
                        <a:t> lost /</a:t>
                      </a:r>
                      <a:r>
                        <a:rPr lang="en-AU" sz="1800" b="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hd</a:t>
                      </a:r>
                      <a:r>
                        <a:rPr lang="en-AU" sz="1800" b="0" dirty="0">
                          <a:latin typeface="Calibri" pitchFamily="34" charset="0"/>
                          <a:ea typeface="Calibri"/>
                          <a:cs typeface="Times New Roman"/>
                        </a:rPr>
                        <a:t>/day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Effective </a:t>
                      </a:r>
                      <a:r>
                        <a:rPr lang="en-AU" sz="1800" b="0" dirty="0">
                          <a:latin typeface="Calibri" pitchFamily="34" charset="0"/>
                          <a:ea typeface="Calibri"/>
                          <a:cs typeface="Times New Roman"/>
                        </a:rPr>
                        <a:t>annual grazing days lost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Potential km driven in 6-cylinder </a:t>
                      </a:r>
                      <a:r>
                        <a:rPr lang="en-AU" sz="18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car</a:t>
                      </a:r>
                      <a:endParaRPr lang="en-AU" sz="1800" b="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Mature ewe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6 </a:t>
                      </a:r>
                      <a:r>
                        <a:rPr lang="en-AU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to </a:t>
                      </a:r>
                      <a:r>
                        <a:rPr lang="en-AU" sz="18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10</a:t>
                      </a:r>
                      <a:endParaRPr lang="en-AU" sz="1800" b="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0.9 to 1.5</a:t>
                      </a:r>
                      <a:endParaRPr lang="en-AU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26 to 43</a:t>
                      </a:r>
                      <a:endParaRPr lang="en-AU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54 to 90</a:t>
                      </a:r>
                      <a:endParaRPr lang="en-AU" sz="1800" b="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Beef steer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50 to 90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0" dirty="0">
                          <a:latin typeface="Calibri" pitchFamily="34" charset="0"/>
                          <a:ea typeface="Calibri"/>
                          <a:cs typeface="Times New Roman"/>
                        </a:rPr>
                        <a:t>7.6 to 13.6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0">
                          <a:latin typeface="Calibri" pitchFamily="34" charset="0"/>
                          <a:ea typeface="Calibri"/>
                          <a:cs typeface="Times New Roman"/>
                        </a:rPr>
                        <a:t>33 to 60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450 to 800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Dairy cow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90 to 146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0" dirty="0">
                          <a:latin typeface="Calibri" pitchFamily="34" charset="0"/>
                          <a:ea typeface="Calibri"/>
                          <a:cs typeface="Times New Roman"/>
                        </a:rPr>
                        <a:t>13.6 to 22.1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800" b="0" dirty="0">
                          <a:latin typeface="Calibri" pitchFamily="34" charset="0"/>
                          <a:ea typeface="Calibri"/>
                          <a:cs typeface="Times New Roman"/>
                        </a:rPr>
                        <a:t>25 to 40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800 to 1350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05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  <a:endParaRPr lang="en-AU" smtClean="0">
              <a:latin typeface="Calibri" pitchFamily="34" charset="0"/>
            </a:endParaRPr>
          </a:p>
        </p:txBody>
      </p:sp>
      <p:sp>
        <p:nvSpPr>
          <p:cNvPr id="805914" name="Content Placeholder 2"/>
          <p:cNvSpPr>
            <a:spLocks noGrp="1"/>
          </p:cNvSpPr>
          <p:nvPr>
            <p:ph idx="1"/>
          </p:nvPr>
        </p:nvSpPr>
        <p:spPr>
          <a:xfrm>
            <a:off x="357188" y="1357313"/>
            <a:ext cx="8101012" cy="4595812"/>
          </a:xfrm>
        </p:spPr>
        <p:txBody>
          <a:bodyPr/>
          <a:lstStyle/>
          <a:p>
            <a:pPr eaLnBrk="1" hangingPunct="1"/>
            <a:r>
              <a:rPr lang="en-US" smtClean="0">
                <a:latin typeface="Calibri" pitchFamily="34" charset="0"/>
              </a:rPr>
              <a:t>Largest inefficiency in animal production</a:t>
            </a:r>
            <a:endParaRPr lang="en-AU" smtClean="0">
              <a:latin typeface="Calibri" pitchFamily="34" charset="0"/>
            </a:endParaRPr>
          </a:p>
          <a:p>
            <a:pPr lvl="1" eaLnBrk="1" hangingPunct="1"/>
            <a:r>
              <a:rPr lang="en-AU" smtClean="0"/>
              <a:t>Methane energy content - 55.22 MJ/kg </a:t>
            </a:r>
            <a:endParaRPr lang="en-AU" smtClean="0">
              <a:latin typeface="Calibri" pitchFamily="34" charset="0"/>
            </a:endParaRPr>
          </a:p>
          <a:p>
            <a:pPr lvl="1" eaLnBrk="1" hangingPunct="1"/>
            <a:r>
              <a:rPr lang="en-AU" smtClean="0">
                <a:latin typeface="Calibri" pitchFamily="34" charset="0"/>
              </a:rPr>
              <a:t>6 to 10% of GEI lost as CH</a:t>
            </a:r>
            <a:r>
              <a:rPr lang="en-AU" baseline="-25000" smtClean="0">
                <a:latin typeface="Calibri" pitchFamily="34" charset="0"/>
              </a:rPr>
              <a:t>4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 l="25708" r="8490"/>
          <a:stretch>
            <a:fillRect/>
          </a:stretch>
        </p:blipFill>
        <p:spPr bwMode="auto">
          <a:xfrm>
            <a:off x="6643688" y="3154363"/>
            <a:ext cx="2214562" cy="2524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00063" y="5929313"/>
            <a:ext cx="3686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i="1">
                <a:latin typeface="Calibri" pitchFamily="34" charset="0"/>
              </a:rPr>
              <a:t>But: we cannot abate 100%</a:t>
            </a:r>
            <a:endParaRPr lang="en-AU" sz="2400" i="1">
              <a:latin typeface="Times"/>
            </a:endParaRPr>
          </a:p>
        </p:txBody>
      </p:sp>
      <p:sp>
        <p:nvSpPr>
          <p:cNvPr id="805917" name="TextBox 3"/>
          <p:cNvSpPr txBox="1">
            <a:spLocks noChangeArrowheads="1"/>
          </p:cNvSpPr>
          <p:nvPr/>
        </p:nvSpPr>
        <p:spPr bwMode="auto">
          <a:xfrm>
            <a:off x="5572125" y="6488113"/>
            <a:ext cx="35433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Eckard, Grainger &amp; de Klein 2010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UOM-Rev3D_S_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6212" y="5491162"/>
            <a:ext cx="134778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PICCC Logo uni Bl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501806"/>
            <a:ext cx="2915816" cy="1356193"/>
          </a:xfrm>
          <a:prstGeom prst="rect">
            <a:avLst/>
          </a:prstGeom>
        </p:spPr>
      </p:pic>
      <p:pic>
        <p:nvPicPr>
          <p:cNvPr id="9256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5086184"/>
            <a:ext cx="2309689" cy="1771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29" name="Subtitle 6"/>
          <p:cNvSpPr>
            <a:spLocks noGrp="1"/>
          </p:cNvSpPr>
          <p:nvPr>
            <p:ph type="subTitle" sz="quarter" idx="1"/>
          </p:nvPr>
        </p:nvSpPr>
        <p:spPr>
          <a:xfrm>
            <a:off x="990600" y="1524000"/>
            <a:ext cx="7086600" cy="1112912"/>
          </a:xfrm>
        </p:spPr>
        <p:txBody>
          <a:bodyPr/>
          <a:lstStyle/>
          <a:p>
            <a:pPr eaLnBrk="1" hangingPunct="1"/>
            <a:r>
              <a:rPr lang="en-AU" dirty="0" smtClean="0"/>
              <a:t>PART 5: METHANE FROM ANIMAL PRODUCTION</a:t>
            </a:r>
          </a:p>
        </p:txBody>
      </p:sp>
      <p:pic>
        <p:nvPicPr>
          <p:cNvPr id="3" name="Picture 2" descr="PICCC Logo uni Bl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568790"/>
            <a:ext cx="2771800" cy="1289210"/>
          </a:xfrm>
          <a:prstGeom prst="rect">
            <a:avLst/>
          </a:prstGeom>
        </p:spPr>
      </p:pic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5229200"/>
            <a:ext cx="2344738" cy="1798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3" descr="UOM-Rev3D_S_s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53364" y="5661248"/>
            <a:ext cx="1134775" cy="1150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ctrTitle" sz="quarter"/>
          </p:nvPr>
        </p:nvSpPr>
        <p:spPr>
          <a:xfrm>
            <a:off x="899592" y="3573016"/>
            <a:ext cx="7254875" cy="1828800"/>
          </a:xfrm>
        </p:spPr>
        <p:txBody>
          <a:bodyPr/>
          <a:lstStyle/>
          <a:p>
            <a:pPr eaLnBrk="1" hangingPunct="1"/>
            <a:r>
              <a:rPr lang="en-AU" sz="2000" dirty="0" smtClean="0"/>
              <a:t>This presentation provides background information on methane emissions, their global potential and explains methanogenesis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sp>
        <p:nvSpPr>
          <p:cNvPr id="792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z="2800" smtClean="0"/>
              <a:t>Content</a:t>
            </a:r>
          </a:p>
          <a:p>
            <a:pPr lvl="1" eaLnBrk="1" hangingPunct="1"/>
            <a:r>
              <a:rPr lang="en-AU" sz="2400" smtClean="0"/>
              <a:t>Introduction and background to methane emissions</a:t>
            </a:r>
            <a:endParaRPr lang="en-AU" smtClean="0"/>
          </a:p>
          <a:p>
            <a:pPr lvl="1" eaLnBrk="1" hangingPunct="1"/>
            <a:r>
              <a:rPr lang="en-AU" sz="2400" smtClean="0"/>
              <a:t>Global warming potential</a:t>
            </a:r>
            <a:endParaRPr lang="en-AU" smtClean="0"/>
          </a:p>
          <a:p>
            <a:pPr lvl="1" eaLnBrk="1" hangingPunct="1"/>
            <a:r>
              <a:rPr lang="en-AU" sz="2400" smtClean="0"/>
              <a:t>Methanogenesis in the rumen </a:t>
            </a:r>
            <a:endParaRPr lang="en-AU" smtClean="0"/>
          </a:p>
          <a:p>
            <a:pPr lvl="1" eaLnBrk="1" hangingPunct="1"/>
            <a:r>
              <a:rPr lang="en-AU" sz="2400" smtClean="0"/>
              <a:t>Methanogenesis in waste management systems</a:t>
            </a:r>
            <a:endParaRPr lang="en-AU" smtClean="0"/>
          </a:p>
          <a:p>
            <a:pPr lvl="1" eaLnBrk="1" hangingPunct="1"/>
            <a:r>
              <a:rPr lang="en-AU" sz="2400" smtClean="0"/>
              <a:t>Factors affecting methanogenesis</a:t>
            </a:r>
            <a:endParaRPr lang="en-AU" smtClean="0"/>
          </a:p>
          <a:p>
            <a:pPr eaLnBrk="1" hangingPunct="1"/>
            <a:endParaRPr lang="en-A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pic>
        <p:nvPicPr>
          <p:cNvPr id="793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73" t="48267" r="49002"/>
          <a:stretch>
            <a:fillRect/>
          </a:stretch>
        </p:blipFill>
        <p:spPr>
          <a:xfrm>
            <a:off x="971550" y="1397000"/>
            <a:ext cx="6840538" cy="4699000"/>
          </a:xfrm>
        </p:spPr>
      </p:pic>
      <p:sp>
        <p:nvSpPr>
          <p:cNvPr id="793603" name="Rectangle 4"/>
          <p:cNvSpPr>
            <a:spLocks noChangeArrowheads="1"/>
          </p:cNvSpPr>
          <p:nvPr/>
        </p:nvSpPr>
        <p:spPr bwMode="auto">
          <a:xfrm>
            <a:off x="1619250" y="908050"/>
            <a:ext cx="5864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2800">
                <a:latin typeface="Times"/>
              </a:rPr>
              <a:t>Global Trends in Atmospheric Methane</a:t>
            </a:r>
          </a:p>
        </p:txBody>
      </p:sp>
      <p:sp>
        <p:nvSpPr>
          <p:cNvPr id="793604" name="Rectangle 5"/>
          <p:cNvSpPr>
            <a:spLocks noChangeArrowheads="1"/>
          </p:cNvSpPr>
          <p:nvPr/>
        </p:nvSpPr>
        <p:spPr bwMode="auto">
          <a:xfrm>
            <a:off x="7721600" y="6488113"/>
            <a:ext cx="13144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IPCC 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pic>
        <p:nvPicPr>
          <p:cNvPr id="794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1398588"/>
            <a:ext cx="7772400" cy="4518025"/>
          </a:xfrm>
        </p:spPr>
      </p:pic>
      <p:sp>
        <p:nvSpPr>
          <p:cNvPr id="794627" name="Rectangle 4"/>
          <p:cNvSpPr>
            <a:spLocks noChangeArrowheads="1"/>
          </p:cNvSpPr>
          <p:nvPr/>
        </p:nvSpPr>
        <p:spPr bwMode="auto">
          <a:xfrm>
            <a:off x="1619250" y="908050"/>
            <a:ext cx="638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2800">
                <a:latin typeface="Times"/>
              </a:rPr>
              <a:t>Australian Trends in Atmospheric Methane</a:t>
            </a:r>
          </a:p>
        </p:txBody>
      </p:sp>
      <p:sp>
        <p:nvSpPr>
          <p:cNvPr id="794628" name="Rectangle 5"/>
          <p:cNvSpPr>
            <a:spLocks noChangeArrowheads="1"/>
          </p:cNvSpPr>
          <p:nvPr/>
        </p:nvSpPr>
        <p:spPr bwMode="auto">
          <a:xfrm>
            <a:off x="7596188" y="6488113"/>
            <a:ext cx="14398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CSIRO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pic>
        <p:nvPicPr>
          <p:cNvPr id="795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87450" y="1281113"/>
            <a:ext cx="6697663" cy="4956175"/>
          </a:xfrm>
        </p:spPr>
      </p:pic>
      <p:sp>
        <p:nvSpPr>
          <p:cNvPr id="795651" name="Rectangle 5"/>
          <p:cNvSpPr>
            <a:spLocks noChangeArrowheads="1"/>
          </p:cNvSpPr>
          <p:nvPr/>
        </p:nvSpPr>
        <p:spPr bwMode="auto">
          <a:xfrm>
            <a:off x="1403350" y="908050"/>
            <a:ext cx="6697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>
                <a:latin typeface="Times"/>
              </a:rPr>
              <a:t>Unexpected rise in global methane concentrations from 2007 </a:t>
            </a:r>
          </a:p>
        </p:txBody>
      </p:sp>
      <p:sp>
        <p:nvSpPr>
          <p:cNvPr id="795652" name="Rectangle 6"/>
          <p:cNvSpPr>
            <a:spLocks noChangeArrowheads="1"/>
          </p:cNvSpPr>
          <p:nvPr/>
        </p:nvSpPr>
        <p:spPr bwMode="auto">
          <a:xfrm>
            <a:off x="7145338" y="6488113"/>
            <a:ext cx="19986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Mascarelli (2009)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sp>
        <p:nvSpPr>
          <p:cNvPr id="796674" name="Rectangle 4"/>
          <p:cNvSpPr>
            <a:spLocks noChangeArrowheads="1"/>
          </p:cNvSpPr>
          <p:nvPr/>
        </p:nvSpPr>
        <p:spPr bwMode="auto">
          <a:xfrm>
            <a:off x="7686675" y="6457950"/>
            <a:ext cx="1854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85800" y="1219200"/>
          <a:ext cx="7772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96676" name="Rectangle 7"/>
          <p:cNvSpPr>
            <a:spLocks noChangeArrowheads="1"/>
          </p:cNvSpPr>
          <p:nvPr/>
        </p:nvSpPr>
        <p:spPr bwMode="auto">
          <a:xfrm>
            <a:off x="2286000" y="908050"/>
            <a:ext cx="457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2800">
                <a:latin typeface="Times"/>
              </a:rPr>
              <a:t>Australian Methane Emissions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Global warming potential</a:t>
            </a:r>
          </a:p>
          <a:p>
            <a:pPr lvl="1" eaLnBrk="1" hangingPunct="1"/>
            <a:r>
              <a:rPr lang="en-AU" smtClean="0"/>
              <a:t>Shorter lifetime in atmosphere </a:t>
            </a:r>
          </a:p>
          <a:p>
            <a:pPr lvl="2" eaLnBrk="1" hangingPunct="1"/>
            <a:r>
              <a:rPr lang="en-AU" smtClean="0"/>
              <a:t>8 to 12 years</a:t>
            </a:r>
          </a:p>
          <a:p>
            <a:pPr lvl="1" eaLnBrk="1" hangingPunct="1"/>
            <a:r>
              <a:rPr lang="en-AU" smtClean="0"/>
              <a:t>Concentrations</a:t>
            </a:r>
          </a:p>
          <a:p>
            <a:pPr lvl="2" eaLnBrk="1" hangingPunct="1"/>
            <a:r>
              <a:rPr lang="en-AU" smtClean="0"/>
              <a:t>Pre-industrial - 700 ppb </a:t>
            </a:r>
          </a:p>
          <a:p>
            <a:pPr lvl="2" eaLnBrk="1" hangingPunct="1"/>
            <a:r>
              <a:rPr lang="en-AU" smtClean="0"/>
              <a:t>Current - 1745 ppb</a:t>
            </a:r>
          </a:p>
          <a:p>
            <a:pPr lvl="1" eaLnBrk="1" hangingPunct="1"/>
            <a:r>
              <a:rPr lang="en-AU" smtClean="0"/>
              <a:t>High GWP </a:t>
            </a:r>
          </a:p>
          <a:p>
            <a:pPr lvl="2" eaLnBrk="1" hangingPunct="1"/>
            <a:r>
              <a:rPr lang="en-AU" sz="2000" smtClean="0"/>
              <a:t>72 x CO</a:t>
            </a:r>
            <a:r>
              <a:rPr lang="en-AU" sz="2000" baseline="-25000" smtClean="0"/>
              <a:t>2</a:t>
            </a:r>
            <a:r>
              <a:rPr lang="en-AU" sz="2000" smtClean="0"/>
              <a:t> on a 20 year time horizon</a:t>
            </a:r>
          </a:p>
          <a:p>
            <a:pPr lvl="2" eaLnBrk="1" hangingPunct="1"/>
            <a:r>
              <a:rPr lang="en-AU" sz="2000" smtClean="0"/>
              <a:t>21 x CO</a:t>
            </a:r>
            <a:r>
              <a:rPr lang="en-AU" sz="2000" baseline="-25000" smtClean="0"/>
              <a:t>2</a:t>
            </a:r>
            <a:r>
              <a:rPr lang="en-AU" sz="2000" smtClean="0"/>
              <a:t> on a 100 year time horizon (AR2 – DCCEE) </a:t>
            </a:r>
          </a:p>
          <a:p>
            <a:pPr lvl="2" eaLnBrk="1" hangingPunct="1"/>
            <a:r>
              <a:rPr lang="en-AU" sz="2000" smtClean="0"/>
              <a:t>25 x CO</a:t>
            </a:r>
            <a:r>
              <a:rPr lang="en-AU" sz="2000" baseline="-25000" smtClean="0"/>
              <a:t>2</a:t>
            </a:r>
            <a:r>
              <a:rPr lang="en-AU" sz="2000" smtClean="0"/>
              <a:t> on a 100 year time horizon (AR4) </a:t>
            </a:r>
          </a:p>
        </p:txBody>
      </p:sp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7866063" y="6475413"/>
            <a:ext cx="12430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IPCC 2007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Methane from animal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1431925"/>
            <a:ext cx="7772400" cy="4876800"/>
          </a:xfrm>
        </p:spPr>
        <p:txBody>
          <a:bodyPr/>
          <a:lstStyle/>
          <a:p>
            <a:pPr eaLnBrk="1" hangingPunct="1"/>
            <a:r>
              <a:rPr lang="en-AU" dirty="0" smtClean="0"/>
              <a:t>Ruminants (cows, sheep)</a:t>
            </a:r>
          </a:p>
          <a:p>
            <a:pPr lvl="1" eaLnBrk="1" hangingPunct="1"/>
            <a:r>
              <a:rPr lang="en-AU" dirty="0" smtClean="0"/>
              <a:t>95% breathed and eructated</a:t>
            </a:r>
          </a:p>
          <a:p>
            <a:pPr lvl="1" eaLnBrk="1" hangingPunct="1"/>
            <a:r>
              <a:rPr lang="en-AU" dirty="0" smtClean="0"/>
              <a:t>5% from flatus</a:t>
            </a:r>
          </a:p>
          <a:p>
            <a:pPr eaLnBrk="1" hangingPunct="1"/>
            <a:r>
              <a:rPr lang="en-AU" dirty="0" smtClean="0"/>
              <a:t>Non-Ruminants (pigs, poultry, horses)</a:t>
            </a:r>
          </a:p>
          <a:p>
            <a:pPr lvl="1" eaLnBrk="1" hangingPunct="1"/>
            <a:r>
              <a:rPr lang="en-AU" dirty="0" smtClean="0"/>
              <a:t>Mainly from flatus</a:t>
            </a:r>
          </a:p>
          <a:p>
            <a:pPr lvl="1" eaLnBrk="1" hangingPunct="1"/>
            <a:r>
              <a:rPr lang="en-AU" dirty="0" smtClean="0"/>
              <a:t>Horses, rabbits </a:t>
            </a:r>
          </a:p>
          <a:p>
            <a:pPr lvl="2" eaLnBrk="1" hangingPunct="1"/>
            <a:r>
              <a:rPr lang="en-AU" dirty="0" smtClean="0"/>
              <a:t>Extended </a:t>
            </a:r>
            <a:r>
              <a:rPr lang="en-AU" dirty="0" err="1" smtClean="0"/>
              <a:t>caecum</a:t>
            </a:r>
            <a:r>
              <a:rPr lang="en-AU" dirty="0" smtClean="0"/>
              <a:t> for microbial digestion</a:t>
            </a:r>
          </a:p>
          <a:p>
            <a:pPr eaLnBrk="1" hangingPunct="1"/>
            <a:r>
              <a:rPr lang="en-AU" dirty="0" smtClean="0"/>
              <a:t>Effluent ponds</a:t>
            </a:r>
          </a:p>
          <a:p>
            <a:pPr lvl="1" eaLnBrk="1" hangingPunct="1"/>
            <a:r>
              <a:rPr lang="en-AU" dirty="0" smtClean="0"/>
              <a:t>Anaerobic ponds = more methane</a:t>
            </a:r>
          </a:p>
        </p:txBody>
      </p:sp>
      <p:sp>
        <p:nvSpPr>
          <p:cNvPr id="798724" name="Rectangle 4"/>
          <p:cNvSpPr>
            <a:spLocks noChangeArrowheads="1"/>
          </p:cNvSpPr>
          <p:nvPr/>
        </p:nvSpPr>
        <p:spPr bwMode="auto">
          <a:xfrm>
            <a:off x="7866063" y="6475413"/>
            <a:ext cx="12430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600">
                <a:latin typeface="Times New Roman" pitchFamily="18" charset="0"/>
                <a:cs typeface="Times New Roman" pitchFamily="18" charset="0"/>
              </a:rPr>
              <a:t>Eckard 2011</a:t>
            </a: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5940152" y="1196752"/>
          <a:ext cx="3203848" cy="2293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2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2|17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8|14.4|5.5|29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5.8|26.8|20.7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19686</TotalTime>
  <Words>640</Words>
  <Application>Microsoft Office PowerPoint</Application>
  <PresentationFormat>On-screen Show (4:3)</PresentationFormat>
  <Paragraphs>142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Blank Presentation</vt:lpstr>
      <vt:lpstr>The Carbon Farming Initiative and Agricultural Emissions </vt:lpstr>
      <vt:lpstr>This presentation provides background information on methane emissions, their global potential and explains methanogenesis</vt:lpstr>
      <vt:lpstr>Methane from animal production</vt:lpstr>
      <vt:lpstr>Methane from animal production</vt:lpstr>
      <vt:lpstr>Methane from animal production</vt:lpstr>
      <vt:lpstr>Methane from animal production</vt:lpstr>
      <vt:lpstr>Methane from animal production</vt:lpstr>
      <vt:lpstr>Methane from animal production</vt:lpstr>
      <vt:lpstr>Methane from animal production</vt:lpstr>
      <vt:lpstr>Methane from animal production</vt:lpstr>
      <vt:lpstr>Methane from animal production</vt:lpstr>
      <vt:lpstr>Methane from animal production</vt:lpstr>
      <vt:lpstr>Methane from animal production</vt:lpstr>
      <vt:lpstr>Methane from animal production</vt:lpstr>
      <vt:lpstr>Methane from animal production</vt:lpstr>
      <vt:lpstr>Methane from animal production</vt:lpstr>
      <vt:lpstr>Slide 17</vt:lpstr>
    </vt:vector>
  </TitlesOfParts>
  <Company>ILFR, The University of Melbourne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management practices for nitrogen in intensive pasture production systems</dc:title>
  <dc:creator>Dr Richard John Eckard</dc:creator>
  <cp:lastModifiedBy>Seyda Ozkan</cp:lastModifiedBy>
  <cp:revision>743</cp:revision>
  <dcterms:created xsi:type="dcterms:W3CDTF">2000-08-07T02:07:17Z</dcterms:created>
  <dcterms:modified xsi:type="dcterms:W3CDTF">2012-08-23T08:58:10Z</dcterms:modified>
</cp:coreProperties>
</file>