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3"/>
  </p:notesMasterIdLst>
  <p:handoutMasterIdLst>
    <p:handoutMasterId r:id="rId14"/>
  </p:handoutMasterIdLst>
  <p:sldIdLst>
    <p:sldId id="958" r:id="rId2"/>
    <p:sldId id="819" r:id="rId3"/>
    <p:sldId id="685" r:id="rId4"/>
    <p:sldId id="797" r:id="rId5"/>
    <p:sldId id="817" r:id="rId6"/>
    <p:sldId id="794" r:id="rId7"/>
    <p:sldId id="793" r:id="rId8"/>
    <p:sldId id="744" r:id="rId9"/>
    <p:sldId id="787" r:id="rId10"/>
    <p:sldId id="771" r:id="rId11"/>
    <p:sldId id="959" r:id="rId12"/>
  </p:sldIdLst>
  <p:sldSz cx="9144000" cy="6858000" type="screen4x3"/>
  <p:notesSz cx="7315200" cy="96012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Richard Eckard" initials="" lastIdx="20" clrIdx="0"/>
  <p:cmAuthor id="1" name="Richard Eckard" initials="RJ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6699FF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8" autoAdjust="0"/>
    <p:restoredTop sz="88305" autoAdjust="0"/>
  </p:normalViewPr>
  <p:slideViewPr>
    <p:cSldViewPr>
      <p:cViewPr>
        <p:scale>
          <a:sx n="70" d="100"/>
          <a:sy n="70" d="100"/>
        </p:scale>
        <p:origin x="-1224" y="-3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5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4304"/>
    </p:cViewPr>
  </p:sorterViewPr>
  <p:notesViewPr>
    <p:cSldViewPr>
      <p:cViewPr varScale="1">
        <p:scale>
          <a:sx n="58" d="100"/>
          <a:sy n="58" d="100"/>
        </p:scale>
        <p:origin x="-1674" y="-66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jeckard\Documents\Greenhouse\Policy%20documents\Inventory%20200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AU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C00000"/>
            </a:solidFill>
          </c:spPr>
          <c:cat>
            <c:strRef>
              <c:f>'Nitrous oxide'!$N$4:$N$11</c:f>
              <c:strCache>
                <c:ptCount val="8"/>
                <c:pt idx="0">
                  <c:v>Fertilisers</c:v>
                </c:pt>
                <c:pt idx="1">
                  <c:v>Grazing</c:v>
                </c:pt>
                <c:pt idx="2">
                  <c:v>Atmospheric Deposition</c:v>
                </c:pt>
                <c:pt idx="3">
                  <c:v>Leaching and Run-Off</c:v>
                </c:pt>
                <c:pt idx="4">
                  <c:v>Animal Waste</c:v>
                </c:pt>
                <c:pt idx="5">
                  <c:v>Nitrogen Fixing Crops</c:v>
                </c:pt>
                <c:pt idx="6">
                  <c:v>Crop Residue</c:v>
                </c:pt>
                <c:pt idx="7">
                  <c:v>Cultivation of Histosols</c:v>
                </c:pt>
              </c:strCache>
            </c:strRef>
          </c:cat>
          <c:val>
            <c:numRef>
              <c:f>'Nitrous oxide'!$O$4:$O$11</c:f>
              <c:numCache>
                <c:formatCode>General</c:formatCode>
                <c:ptCount val="8"/>
                <c:pt idx="0">
                  <c:v>2607.73</c:v>
                </c:pt>
                <c:pt idx="1">
                  <c:v>3647.42</c:v>
                </c:pt>
                <c:pt idx="2">
                  <c:v>3490.84</c:v>
                </c:pt>
                <c:pt idx="3">
                  <c:v>2364.69</c:v>
                </c:pt>
                <c:pt idx="4">
                  <c:v>667.78000000000054</c:v>
                </c:pt>
                <c:pt idx="5">
                  <c:v>568.24</c:v>
                </c:pt>
                <c:pt idx="6">
                  <c:v>828.9</c:v>
                </c:pt>
                <c:pt idx="7">
                  <c:v>15.59</c:v>
                </c:pt>
              </c:numCache>
            </c:numRef>
          </c:val>
        </c:ser>
        <c:axId val="64696320"/>
        <c:axId val="64697856"/>
      </c:barChart>
      <c:catAx>
        <c:axId val="6469632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AU"/>
            </a:pPr>
            <a:endParaRPr lang="en-US"/>
          </a:p>
        </c:txPr>
        <c:crossAx val="64697856"/>
        <c:crosses val="autoZero"/>
        <c:auto val="1"/>
        <c:lblAlgn val="ctr"/>
        <c:lblOffset val="100"/>
      </c:catAx>
      <c:valAx>
        <c:axId val="6469785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AU"/>
                </a:pPr>
                <a:r>
                  <a:rPr lang="en-US"/>
                  <a:t>Gg CO2e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AU"/>
            </a:pPr>
            <a:endParaRPr lang="en-US"/>
          </a:p>
        </c:txPr>
        <c:crossAx val="646963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062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062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DAC8D6E-9F40-4CD8-9C92-B8A7B29F1E2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38449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062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561" y="4560086"/>
            <a:ext cx="5362081" cy="4321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062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2C9C69C-2081-4868-A2C7-00213D8F73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497834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079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AU" smtClean="0"/>
              <a:t>this section takes about 15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A0AB8D-A8DF-45E4-B0A0-A1070597F0E6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51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B37241-9138-40B2-B9D4-411484BE562B}" type="slidenum">
              <a:rPr lang="en-AU" smtClean="0"/>
              <a:pPr>
                <a:defRPr/>
              </a:pPr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81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5B98B8-2C67-4C3F-95B9-D3D3B3950AEC}" type="slidenum">
              <a:rPr lang="en-AU" smtClean="0"/>
              <a:pPr>
                <a:defRPr/>
              </a:pPr>
              <a:t>10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5011_PPT_BG_EndP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3144838" y="1785938"/>
            <a:ext cx="1587" cy="13128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6" name="Picture 13" descr="UOM-Rev3D_S_s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6225" y="1752600"/>
            <a:ext cx="134778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3352800" y="1905000"/>
            <a:ext cx="548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609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"/>
            <a:ext cx="2019300" cy="6019800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9055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Hea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5011_PPT_BG_EndP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3048000"/>
            <a:ext cx="7255328" cy="18288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1524000"/>
            <a:ext cx="7086600" cy="609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926" y="0"/>
            <a:ext cx="5757874" cy="85723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4040188" cy="96045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422"/>
            <a:ext cx="4041775" cy="96045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812925" y="107950"/>
            <a:ext cx="0" cy="86201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1027" name="Picture 9" descr="UOM-Rev3D_S_s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3400" y="119063"/>
            <a:ext cx="860425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00336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2743200" y="107950"/>
            <a:ext cx="1588" cy="51911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1030" name="Picture 13" descr="UOM-Rev3D_H_s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" y="107950"/>
            <a:ext cx="2362200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Line 14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3368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solidFill>
            <a:srgbClr val="759FB8"/>
          </a:solidFill>
          <a:ln w="9525">
            <a:noFill/>
            <a:miter lim="800000"/>
            <a:headEnd/>
            <a:tailEnd/>
          </a:ln>
          <a:effectLst>
            <a:outerShdw algn="ctr" rotWithShape="0">
              <a:srgbClr val="808080">
                <a:alpha val="45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33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2971800" y="76200"/>
            <a:ext cx="5791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2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  <p:sldLayoutId id="2147483667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MS PGothic"/>
          <a:cs typeface="MS PGothic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/>
          <a:cs typeface="MS PGothic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CC Logo uni Bl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68314"/>
            <a:ext cx="2987824" cy="13896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971600" y="2204864"/>
            <a:ext cx="7255328" cy="1828800"/>
          </a:xfrm>
        </p:spPr>
        <p:txBody>
          <a:bodyPr/>
          <a:lstStyle/>
          <a:p>
            <a:r>
              <a:rPr lang="en-AU" dirty="0" smtClean="0"/>
              <a:t>The Carbon Farming Initiative and Agricultural Emissions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115616" y="4293096"/>
            <a:ext cx="7086600" cy="1512168"/>
          </a:xfrm>
        </p:spPr>
        <p:txBody>
          <a:bodyPr/>
          <a:lstStyle/>
          <a:p>
            <a:pPr lvl="0"/>
            <a:r>
              <a:rPr lang="en-AU" sz="2000" dirty="0" smtClean="0"/>
              <a:t>This presentation was prepared by the University of Melbourne for the Regional Landcare Facilitator training funded through the Australian Government’s Carbon Farming Initiative Communications Program </a:t>
            </a:r>
          </a:p>
          <a:p>
            <a:endParaRPr lang="en-AU" sz="20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88640"/>
            <a:ext cx="2416746" cy="18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3" descr="UOM-Rev3D_S_s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352" y="5445224"/>
            <a:ext cx="134778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Nitrous oxide from cropping and animal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3063"/>
            <a:ext cx="7772400" cy="4452937"/>
          </a:xfrm>
        </p:spPr>
        <p:txBody>
          <a:bodyPr/>
          <a:lstStyle/>
          <a:p>
            <a:pPr eaLnBrk="1" hangingPunct="1"/>
            <a:r>
              <a:rPr lang="en-AU" dirty="0" smtClean="0"/>
              <a:t>Factors affecting nitrous oxide formation in soils</a:t>
            </a:r>
          </a:p>
          <a:p>
            <a:pPr lvl="1" eaLnBrk="1" hangingPunct="1"/>
            <a:r>
              <a:rPr lang="en-AU" dirty="0" smtClean="0"/>
              <a:t>N (NO</a:t>
            </a:r>
            <a:r>
              <a:rPr lang="en-AU" baseline="-25000" dirty="0" smtClean="0"/>
              <a:t>3</a:t>
            </a:r>
            <a:r>
              <a:rPr lang="en-AU" dirty="0" smtClean="0"/>
              <a:t>)</a:t>
            </a:r>
          </a:p>
          <a:p>
            <a:pPr lvl="1" eaLnBrk="1" hangingPunct="1"/>
            <a:r>
              <a:rPr lang="en-AU" dirty="0" smtClean="0"/>
              <a:t>Soil Temperature</a:t>
            </a:r>
          </a:p>
          <a:p>
            <a:pPr lvl="1" eaLnBrk="1" hangingPunct="1"/>
            <a:r>
              <a:rPr lang="en-AU" dirty="0" smtClean="0"/>
              <a:t>Soluble C</a:t>
            </a:r>
          </a:p>
          <a:p>
            <a:pPr lvl="1" eaLnBrk="1" hangingPunct="1"/>
            <a:r>
              <a:rPr lang="en-AU" dirty="0" smtClean="0"/>
              <a:t>Soil pH</a:t>
            </a:r>
          </a:p>
          <a:p>
            <a:pPr lvl="1" eaLnBrk="1" hangingPunct="1"/>
            <a:r>
              <a:rPr lang="en-AU" dirty="0" err="1" smtClean="0"/>
              <a:t>Anaerobicity</a:t>
            </a:r>
            <a:endParaRPr lang="en-AU" dirty="0" smtClean="0"/>
          </a:p>
          <a:p>
            <a:pPr eaLnBrk="1" hangingPunct="1"/>
            <a:endParaRPr lang="en-AU" dirty="0" smtClean="0"/>
          </a:p>
          <a:p>
            <a:pPr eaLnBrk="1" hangingPunct="1"/>
            <a:endParaRPr lang="en-AU" dirty="0" smtClean="0"/>
          </a:p>
        </p:txBody>
      </p:sp>
      <p:sp>
        <p:nvSpPr>
          <p:cNvPr id="817155" name="TextBox 4"/>
          <p:cNvSpPr txBox="1">
            <a:spLocks noChangeArrowheads="1"/>
          </p:cNvSpPr>
          <p:nvPr/>
        </p:nvSpPr>
        <p:spPr bwMode="auto">
          <a:xfrm>
            <a:off x="7023100" y="6505575"/>
            <a:ext cx="2085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1400">
                <a:latin typeface="Times"/>
              </a:rPr>
              <a:t>Granli &amp; Bøckman 1994</a:t>
            </a:r>
          </a:p>
        </p:txBody>
      </p:sp>
      <p:pic>
        <p:nvPicPr>
          <p:cNvPr id="817156" name="Picture 9" descr="N2O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3" y="3071813"/>
            <a:ext cx="408781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 bwMode="auto">
          <a:xfrm rot="16200000" flipH="1">
            <a:off x="6822281" y="4036219"/>
            <a:ext cx="928688" cy="0"/>
          </a:xfrm>
          <a:prstGeom prst="straightConnector1">
            <a:avLst/>
          </a:prstGeom>
          <a:gradFill rotWithShape="0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UOM-Rev3D_S_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6212" y="5491162"/>
            <a:ext cx="134778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PICCC Logo uni Bl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501806"/>
            <a:ext cx="2915816" cy="1356193"/>
          </a:xfrm>
          <a:prstGeom prst="rect">
            <a:avLst/>
          </a:prstGeom>
        </p:spPr>
      </p:pic>
      <p:pic>
        <p:nvPicPr>
          <p:cNvPr id="9256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5086184"/>
            <a:ext cx="2309689" cy="1771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3" name="Subtitle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PART 6: NITROUS OXIDE FROM CROPPING AND ANIMAL PRODUCTION</a:t>
            </a:r>
          </a:p>
        </p:txBody>
      </p:sp>
      <p:pic>
        <p:nvPicPr>
          <p:cNvPr id="3" name="Picture 2" descr="PICCC Logo uni Bl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568790"/>
            <a:ext cx="2771800" cy="1289210"/>
          </a:xfrm>
          <a:prstGeom prst="rect">
            <a:avLst/>
          </a:prstGeom>
        </p:spPr>
      </p:pic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5229200"/>
            <a:ext cx="2344738" cy="1798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3" descr="UOM-Rev3D_S_s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53364" y="5661248"/>
            <a:ext cx="1134775" cy="115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ctrTitle" sz="quarter"/>
          </p:nvPr>
        </p:nvSpPr>
        <p:spPr>
          <a:xfrm>
            <a:off x="899592" y="3573016"/>
            <a:ext cx="7254875" cy="1828800"/>
          </a:xfrm>
        </p:spPr>
        <p:txBody>
          <a:bodyPr/>
          <a:lstStyle/>
          <a:p>
            <a:pPr eaLnBrk="1" hangingPunct="1"/>
            <a:r>
              <a:rPr lang="en-AU" sz="2000" dirty="0" smtClean="0"/>
              <a:t>This presentation explains nitrous oxide emissions, their global potential and sources from agricultural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Nitrous oxide from cropping and animal production</a:t>
            </a:r>
          </a:p>
        </p:txBody>
      </p:sp>
      <p:sp>
        <p:nvSpPr>
          <p:cNvPr id="808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Content</a:t>
            </a:r>
          </a:p>
          <a:p>
            <a:pPr lvl="1" eaLnBrk="1" hangingPunct="1"/>
            <a:r>
              <a:rPr lang="en-AU" smtClean="0"/>
              <a:t>Introduction and background to nitrous oxide emissions</a:t>
            </a:r>
          </a:p>
          <a:p>
            <a:pPr lvl="1" eaLnBrk="1" hangingPunct="1"/>
            <a:r>
              <a:rPr lang="en-AU" smtClean="0"/>
              <a:t>Global warming potential</a:t>
            </a:r>
          </a:p>
          <a:p>
            <a:pPr lvl="1" eaLnBrk="1" hangingPunct="1"/>
            <a:r>
              <a:rPr lang="en-AU" smtClean="0"/>
              <a:t>Sources from soils, fertilisers, legumes and animal waste</a:t>
            </a:r>
          </a:p>
          <a:p>
            <a:pPr lvl="1" eaLnBrk="1" hangingPunct="1"/>
            <a:r>
              <a:rPr lang="en-AU" smtClean="0"/>
              <a:t>Factors affecting nitrous oxide formation in soils</a:t>
            </a:r>
          </a:p>
          <a:p>
            <a:pPr eaLnBrk="1" hangingPunct="1"/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Nitrous oxide from cropping and animal production</a:t>
            </a:r>
          </a:p>
        </p:txBody>
      </p:sp>
      <p:sp>
        <p:nvSpPr>
          <p:cNvPr id="8099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Atmospheric Concentrations</a:t>
            </a:r>
          </a:p>
          <a:p>
            <a:pPr lvl="1" eaLnBrk="1" hangingPunct="1"/>
            <a:r>
              <a:rPr lang="fr-FR" smtClean="0"/>
              <a:t>Pre-industrial - 270 ppb </a:t>
            </a:r>
          </a:p>
          <a:p>
            <a:pPr lvl="1" eaLnBrk="1" hangingPunct="1"/>
            <a:r>
              <a:rPr lang="fr-FR" smtClean="0"/>
              <a:t>Current - 323 ppb</a:t>
            </a:r>
          </a:p>
          <a:p>
            <a:pPr lvl="2" eaLnBrk="1" hangingPunct="1"/>
            <a:r>
              <a:rPr lang="en-AU" smtClean="0"/>
              <a:t>0.25% per year</a:t>
            </a:r>
          </a:p>
          <a:p>
            <a:pPr lvl="1" eaLnBrk="1" hangingPunct="1"/>
            <a:endParaRPr lang="en-AU" smtClean="0"/>
          </a:p>
        </p:txBody>
      </p:sp>
      <p:pic>
        <p:nvPicPr>
          <p:cNvPr id="809987" name="Picture 2"/>
          <p:cNvPicPr>
            <a:picLocks noChangeAspect="1" noChangeArrowheads="1"/>
          </p:cNvPicPr>
          <p:nvPr/>
        </p:nvPicPr>
        <p:blipFill>
          <a:blip r:embed="rId2" cstate="print"/>
          <a:srcRect l="51891" b="50000"/>
          <a:stretch>
            <a:fillRect/>
          </a:stretch>
        </p:blipFill>
        <p:spPr bwMode="auto">
          <a:xfrm>
            <a:off x="4430713" y="2924175"/>
            <a:ext cx="4713287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988" name="Rectangle 4"/>
          <p:cNvSpPr>
            <a:spLocks noChangeArrowheads="1"/>
          </p:cNvSpPr>
          <p:nvPr/>
        </p:nvSpPr>
        <p:spPr bwMode="auto">
          <a:xfrm>
            <a:off x="7758113" y="6488113"/>
            <a:ext cx="19986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IPCC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Nitrous oxide from cropping and animal production</a:t>
            </a:r>
          </a:p>
        </p:txBody>
      </p:sp>
      <p:pic>
        <p:nvPicPr>
          <p:cNvPr id="8110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465263"/>
            <a:ext cx="7772400" cy="4384675"/>
          </a:xfrm>
        </p:spPr>
      </p:pic>
      <p:sp>
        <p:nvSpPr>
          <p:cNvPr id="811011" name="Rectangle 4"/>
          <p:cNvSpPr>
            <a:spLocks noChangeArrowheads="1"/>
          </p:cNvSpPr>
          <p:nvPr/>
        </p:nvSpPr>
        <p:spPr bwMode="auto">
          <a:xfrm>
            <a:off x="1835150" y="908050"/>
            <a:ext cx="5695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2800">
                <a:latin typeface="Times"/>
              </a:rPr>
              <a:t>Australian Atmospheric nitrous oxide</a:t>
            </a:r>
          </a:p>
        </p:txBody>
      </p:sp>
      <p:sp>
        <p:nvSpPr>
          <p:cNvPr id="811012" name="Rectangle 5"/>
          <p:cNvSpPr>
            <a:spLocks noChangeArrowheads="1"/>
          </p:cNvSpPr>
          <p:nvPr/>
        </p:nvSpPr>
        <p:spPr bwMode="auto">
          <a:xfrm>
            <a:off x="7758113" y="6488113"/>
            <a:ext cx="19986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CSIRO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Nitrous oxide from cropping and animal production</a:t>
            </a:r>
          </a:p>
        </p:txBody>
      </p:sp>
      <p:sp>
        <p:nvSpPr>
          <p:cNvPr id="812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Nitrous Oxide</a:t>
            </a:r>
          </a:p>
          <a:p>
            <a:pPr lvl="1" eaLnBrk="1" hangingPunct="1"/>
            <a:r>
              <a:rPr lang="en-AU" smtClean="0"/>
              <a:t>∼10% of global greenhouse gas emissions</a:t>
            </a:r>
          </a:p>
          <a:p>
            <a:pPr lvl="2" eaLnBrk="1" hangingPunct="1"/>
            <a:r>
              <a:rPr lang="en-AU" smtClean="0"/>
              <a:t>∼90% from agriculture</a:t>
            </a:r>
          </a:p>
          <a:p>
            <a:pPr lvl="1" eaLnBrk="1" hangingPunct="1"/>
            <a:r>
              <a:rPr lang="en-AU" smtClean="0"/>
              <a:t>2.5% of Australian national emissions</a:t>
            </a:r>
          </a:p>
          <a:p>
            <a:pPr lvl="2" eaLnBrk="1" hangingPunct="1"/>
            <a:r>
              <a:rPr lang="en-AU" smtClean="0"/>
              <a:t>76% from agriculture in Australia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5364163" y="6550025"/>
            <a:ext cx="37195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Smith</a:t>
            </a:r>
            <a:r>
              <a:rPr lang="en-AU" sz="1600" i="1">
                <a:latin typeface="Times New Roman" pitchFamily="18" charset="0"/>
                <a:cs typeface="Times New Roman" pitchFamily="18" charset="0"/>
              </a:rPr>
              <a:t> et al.</a:t>
            </a:r>
            <a:r>
              <a:rPr lang="en-AU" sz="1600">
                <a:latin typeface="Times New Roman" pitchFamily="18" charset="0"/>
                <a:cs typeface="Times New Roman" pitchFamily="18" charset="0"/>
              </a:rPr>
              <a:t> 2007; de Klein &amp; Eckard 2008</a:t>
            </a:r>
          </a:p>
        </p:txBody>
      </p:sp>
      <p:pic>
        <p:nvPicPr>
          <p:cNvPr id="81203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5138" y="4221163"/>
            <a:ext cx="5068887" cy="213042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Nitrous oxide from cropping and animal production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Global Warming Potential</a:t>
            </a:r>
          </a:p>
          <a:p>
            <a:pPr lvl="1" eaLnBrk="1" hangingPunct="1"/>
            <a:r>
              <a:rPr lang="en-AU" smtClean="0"/>
              <a:t>N</a:t>
            </a:r>
            <a:r>
              <a:rPr lang="en-AU" baseline="-25000" smtClean="0"/>
              <a:t>2</a:t>
            </a:r>
            <a:r>
              <a:rPr lang="en-AU" smtClean="0"/>
              <a:t>O = 298 x CO</a:t>
            </a:r>
            <a:r>
              <a:rPr lang="en-AU" baseline="-25000" smtClean="0"/>
              <a:t>2</a:t>
            </a:r>
            <a:r>
              <a:rPr lang="en-AU" smtClean="0"/>
              <a:t> </a:t>
            </a:r>
            <a:r>
              <a:rPr lang="en-AU" sz="1800" smtClean="0"/>
              <a:t>(used in AR4)</a:t>
            </a:r>
            <a:endParaRPr lang="en-AU" baseline="-25000" smtClean="0"/>
          </a:p>
          <a:p>
            <a:pPr lvl="2" eaLnBrk="1" hangingPunct="1"/>
            <a:r>
              <a:rPr lang="en-AU" smtClean="0"/>
              <a:t>Note 310 x used in Australian inventory </a:t>
            </a:r>
            <a:r>
              <a:rPr lang="en-AU" sz="1600" smtClean="0"/>
              <a:t>(and AR2)</a:t>
            </a:r>
            <a:endParaRPr lang="en-AU" smtClean="0"/>
          </a:p>
          <a:p>
            <a:pPr lvl="1" eaLnBrk="1" hangingPunct="1"/>
            <a:r>
              <a:rPr lang="en-AU" smtClean="0"/>
              <a:t>Long residence time in atmosphere</a:t>
            </a:r>
          </a:p>
          <a:p>
            <a:pPr lvl="2" eaLnBrk="1" hangingPunct="1"/>
            <a:r>
              <a:rPr lang="en-AU" smtClean="0"/>
              <a:t>Inert in the troposphere </a:t>
            </a:r>
          </a:p>
          <a:p>
            <a:pPr lvl="3" eaLnBrk="1" hangingPunct="1"/>
            <a:r>
              <a:rPr lang="en-AU" smtClean="0"/>
              <a:t>But absorbs radiation</a:t>
            </a:r>
          </a:p>
          <a:p>
            <a:pPr lvl="2" eaLnBrk="1" hangingPunct="1"/>
            <a:r>
              <a:rPr lang="en-AU" smtClean="0"/>
              <a:t>Stratosphere</a:t>
            </a:r>
          </a:p>
          <a:p>
            <a:pPr lvl="3" eaLnBrk="1" hangingPunct="1"/>
            <a:r>
              <a:rPr lang="en-AU" smtClean="0"/>
              <a:t>Cause ozone depletion</a:t>
            </a:r>
          </a:p>
          <a:p>
            <a:pPr lvl="1" eaLnBrk="1" hangingPunct="1"/>
            <a:r>
              <a:rPr lang="en-AU" smtClean="0"/>
              <a:t>Atmospheric concentration	</a:t>
            </a:r>
          </a:p>
          <a:p>
            <a:pPr lvl="2" eaLnBrk="1" hangingPunct="1"/>
            <a:r>
              <a:rPr lang="en-AU" smtClean="0"/>
              <a:t>0.3 ppm (0.00003%)</a:t>
            </a:r>
          </a:p>
          <a:p>
            <a:pPr lvl="1" eaLnBrk="1" hangingPunct="1"/>
            <a:endParaRPr lang="en-AU" smtClean="0"/>
          </a:p>
          <a:p>
            <a:pPr eaLnBrk="1" hangingPunct="1"/>
            <a:endParaRPr lang="en-AU" smtClean="0"/>
          </a:p>
          <a:p>
            <a:pPr eaLnBrk="1" hangingPunct="1"/>
            <a:endParaRPr lang="en-AU" smtClean="0"/>
          </a:p>
          <a:p>
            <a:pPr eaLnBrk="1" hangingPunct="1"/>
            <a:endParaRPr lang="en-AU" smtClean="0"/>
          </a:p>
        </p:txBody>
      </p:sp>
      <p:sp>
        <p:nvSpPr>
          <p:cNvPr id="813059" name="Rectangle 3"/>
          <p:cNvSpPr>
            <a:spLocks noChangeArrowheads="1"/>
          </p:cNvSpPr>
          <p:nvPr/>
        </p:nvSpPr>
        <p:spPr bwMode="auto">
          <a:xfrm>
            <a:off x="8039100" y="6524625"/>
            <a:ext cx="11017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IPCC 2007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Nitrous oxide from cropping and animal production</a:t>
            </a:r>
            <a:endParaRPr lang="en-AU" smtClean="0">
              <a:cs typeface="Arial" charset="0"/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/>
            <a:r>
              <a:rPr lang="en-US" smtClean="0"/>
              <a:t>Denitrification</a:t>
            </a:r>
          </a:p>
          <a:p>
            <a:pPr lvl="1" eaLnBrk="1" hangingPunct="1"/>
            <a:r>
              <a:rPr lang="en-US" smtClean="0"/>
              <a:t>Warm, water-logged soils</a:t>
            </a:r>
          </a:p>
          <a:p>
            <a:pPr lvl="1" eaLnBrk="1" hangingPunct="1"/>
            <a:r>
              <a:rPr lang="en-US" smtClean="0"/>
              <a:t>Excess N in soil</a:t>
            </a:r>
          </a:p>
          <a:p>
            <a:pPr eaLnBrk="1" hangingPunct="1"/>
            <a:r>
              <a:rPr lang="en-US" smtClean="0"/>
              <a:t>Nitrification</a:t>
            </a:r>
          </a:p>
          <a:p>
            <a:pPr lvl="1" eaLnBrk="1" hangingPunct="1"/>
            <a:r>
              <a:rPr lang="en-US" smtClean="0"/>
              <a:t>Warm, aerobic soils</a:t>
            </a:r>
          </a:p>
          <a:p>
            <a:pPr lvl="1" eaLnBrk="1" hangingPunct="1"/>
            <a:r>
              <a:rPr lang="en-US" smtClean="0"/>
              <a:t>Minor losses</a:t>
            </a:r>
          </a:p>
          <a:p>
            <a:pPr eaLnBrk="1" hangingPunct="1"/>
            <a:r>
              <a:rPr lang="en-US" smtClean="0"/>
              <a:t>Inefficient use of nitrogen</a:t>
            </a:r>
          </a:p>
          <a:p>
            <a:pPr lvl="1" eaLnBrk="1" hangingPunct="1"/>
            <a:r>
              <a:rPr lang="en-US" smtClean="0"/>
              <a:t>&gt;60% N lost from grazing</a:t>
            </a:r>
          </a:p>
          <a:p>
            <a:pPr lvl="1" eaLnBrk="1" hangingPunct="1"/>
            <a:r>
              <a:rPr lang="en-US" smtClean="0"/>
              <a:t>&gt;30% N lost from cropping</a:t>
            </a:r>
          </a:p>
        </p:txBody>
      </p:sp>
      <p:pic>
        <p:nvPicPr>
          <p:cNvPr id="81408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2928938"/>
            <a:ext cx="1514475" cy="17780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14084" name="Rectangle 3"/>
          <p:cNvSpPr>
            <a:spLocks noChangeArrowheads="1"/>
          </p:cNvSpPr>
          <p:nvPr/>
        </p:nvSpPr>
        <p:spPr bwMode="auto">
          <a:xfrm>
            <a:off x="7885113" y="6524625"/>
            <a:ext cx="1219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Eckard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Nitrous oxide from cropping and animal production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648544"/>
          <a:ext cx="7772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6131" name="Rectangle 3"/>
          <p:cNvSpPr>
            <a:spLocks noChangeArrowheads="1"/>
          </p:cNvSpPr>
          <p:nvPr/>
        </p:nvSpPr>
        <p:spPr bwMode="auto">
          <a:xfrm>
            <a:off x="8039100" y="6524625"/>
            <a:ext cx="11699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1400">
                <a:latin typeface="Times"/>
              </a:rPr>
              <a:t>DCCEE 2011</a:t>
            </a:r>
          </a:p>
        </p:txBody>
      </p:sp>
      <p:sp>
        <p:nvSpPr>
          <p:cNvPr id="816132" name="Rectangle 5"/>
          <p:cNvSpPr>
            <a:spLocks noChangeArrowheads="1"/>
          </p:cNvSpPr>
          <p:nvPr/>
        </p:nvSpPr>
        <p:spPr bwMode="auto">
          <a:xfrm>
            <a:off x="1692275" y="2593975"/>
            <a:ext cx="654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>
                <a:latin typeface="Times"/>
              </a:rPr>
              <a:t>18%</a:t>
            </a:r>
          </a:p>
        </p:txBody>
      </p:sp>
      <p:sp>
        <p:nvSpPr>
          <p:cNvPr id="816133" name="Rectangle 6"/>
          <p:cNvSpPr>
            <a:spLocks noChangeArrowheads="1"/>
          </p:cNvSpPr>
          <p:nvPr/>
        </p:nvSpPr>
        <p:spPr bwMode="auto">
          <a:xfrm>
            <a:off x="5991225" y="4178300"/>
            <a:ext cx="527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>
                <a:latin typeface="Times"/>
              </a:rPr>
              <a:t>4%</a:t>
            </a:r>
          </a:p>
        </p:txBody>
      </p:sp>
      <p:sp>
        <p:nvSpPr>
          <p:cNvPr id="816134" name="Rectangle 7"/>
          <p:cNvSpPr>
            <a:spLocks noChangeArrowheads="1"/>
          </p:cNvSpPr>
          <p:nvPr/>
        </p:nvSpPr>
        <p:spPr bwMode="auto">
          <a:xfrm>
            <a:off x="6783388" y="3962400"/>
            <a:ext cx="527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>
                <a:latin typeface="Times"/>
              </a:rPr>
              <a:t>6%</a:t>
            </a:r>
          </a:p>
        </p:txBody>
      </p:sp>
      <p:sp>
        <p:nvSpPr>
          <p:cNvPr id="816135" name="Rectangle 8"/>
          <p:cNvSpPr>
            <a:spLocks noChangeArrowheads="1"/>
          </p:cNvSpPr>
          <p:nvPr/>
        </p:nvSpPr>
        <p:spPr bwMode="auto">
          <a:xfrm>
            <a:off x="2535238" y="1749425"/>
            <a:ext cx="654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>
                <a:latin typeface="Times"/>
              </a:rPr>
              <a:t>26%</a:t>
            </a:r>
          </a:p>
        </p:txBody>
      </p:sp>
      <p:sp>
        <p:nvSpPr>
          <p:cNvPr id="816136" name="Rectangle 9"/>
          <p:cNvSpPr>
            <a:spLocks noChangeArrowheads="1"/>
          </p:cNvSpPr>
          <p:nvPr/>
        </p:nvSpPr>
        <p:spPr bwMode="auto">
          <a:xfrm>
            <a:off x="5111750" y="4106863"/>
            <a:ext cx="5254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>
                <a:latin typeface="Times"/>
              </a:rPr>
              <a:t>5%</a:t>
            </a:r>
          </a:p>
        </p:txBody>
      </p:sp>
      <p:sp>
        <p:nvSpPr>
          <p:cNvPr id="816137" name="Rectangle 10"/>
          <p:cNvSpPr>
            <a:spLocks noChangeArrowheads="1"/>
          </p:cNvSpPr>
          <p:nvPr/>
        </p:nvSpPr>
        <p:spPr bwMode="auto">
          <a:xfrm>
            <a:off x="3851275" y="1341438"/>
            <a:ext cx="7493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2400">
                <a:latin typeface="Times"/>
              </a:rPr>
              <a:t>41%</a:t>
            </a:r>
          </a:p>
        </p:txBody>
      </p:sp>
      <p:sp>
        <p:nvSpPr>
          <p:cNvPr id="816138" name="Rectangle 11"/>
          <p:cNvSpPr>
            <a:spLocks noChangeArrowheads="1"/>
          </p:cNvSpPr>
          <p:nvPr/>
        </p:nvSpPr>
        <p:spPr bwMode="auto">
          <a:xfrm>
            <a:off x="3398838" y="1874838"/>
            <a:ext cx="654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>
                <a:latin typeface="Times"/>
              </a:rPr>
              <a:t>25%</a:t>
            </a:r>
          </a:p>
        </p:txBody>
      </p:sp>
      <p:sp>
        <p:nvSpPr>
          <p:cNvPr id="816139" name="Rectangle 12"/>
          <p:cNvSpPr>
            <a:spLocks noChangeArrowheads="1"/>
          </p:cNvSpPr>
          <p:nvPr/>
        </p:nvSpPr>
        <p:spPr bwMode="auto">
          <a:xfrm>
            <a:off x="4202113" y="2757488"/>
            <a:ext cx="654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>
                <a:latin typeface="Times"/>
              </a:rPr>
              <a:t>17%</a:t>
            </a:r>
          </a:p>
        </p:txBody>
      </p:sp>
      <p:sp>
        <p:nvSpPr>
          <p:cNvPr id="816140" name="Rectangle 13"/>
          <p:cNvSpPr>
            <a:spLocks noChangeArrowheads="1"/>
          </p:cNvSpPr>
          <p:nvPr/>
        </p:nvSpPr>
        <p:spPr bwMode="auto">
          <a:xfrm rot="5400000">
            <a:off x="4013200" y="1208088"/>
            <a:ext cx="492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7200">
                <a:latin typeface="Times"/>
              </a:rPr>
              <a:t>[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76375" y="836613"/>
            <a:ext cx="6389688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1" indent="-342900" eaLnBrk="0" hangingPunct="0">
              <a:defRPr/>
            </a:pPr>
            <a:r>
              <a:rPr lang="en-AU" sz="2800" dirty="0">
                <a:latin typeface="+mn-lt"/>
                <a:ea typeface="MS PGothic" pitchFamily="34" charset="-128"/>
                <a:cs typeface="+mn-cs"/>
              </a:rPr>
              <a:t>Sources of N</a:t>
            </a:r>
            <a:r>
              <a:rPr lang="en-AU" sz="2800" baseline="-25000" dirty="0">
                <a:latin typeface="+mn-lt"/>
                <a:ea typeface="MS PGothic" pitchFamily="34" charset="-128"/>
                <a:cs typeface="+mn-cs"/>
              </a:rPr>
              <a:t>2</a:t>
            </a:r>
            <a:r>
              <a:rPr lang="en-AU" sz="2800" dirty="0">
                <a:latin typeface="+mn-lt"/>
                <a:ea typeface="MS PGothic" pitchFamily="34" charset="-128"/>
                <a:cs typeface="+mn-cs"/>
              </a:rPr>
              <a:t>O and % contribution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7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19687</TotalTime>
  <Words>339</Words>
  <Application>Microsoft Office PowerPoint</Application>
  <PresentationFormat>On-screen Show (4:3)</PresentationFormat>
  <Paragraphs>76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The Carbon Farming Initiative and Agricultural Emissions </vt:lpstr>
      <vt:lpstr>This presentation explains nitrous oxide emissions, their global potential and sources from agricultural systems</vt:lpstr>
      <vt:lpstr>Nitrous oxide from cropping and animal production</vt:lpstr>
      <vt:lpstr>Nitrous oxide from cropping and animal production</vt:lpstr>
      <vt:lpstr>Nitrous oxide from cropping and animal production</vt:lpstr>
      <vt:lpstr>Nitrous oxide from cropping and animal production</vt:lpstr>
      <vt:lpstr>Nitrous oxide from cropping and animal production</vt:lpstr>
      <vt:lpstr>Nitrous oxide from cropping and animal production</vt:lpstr>
      <vt:lpstr>Nitrous oxide from cropping and animal production</vt:lpstr>
      <vt:lpstr>Nitrous oxide from cropping and animal production</vt:lpstr>
      <vt:lpstr>Slide 11</vt:lpstr>
    </vt:vector>
  </TitlesOfParts>
  <Company>ILFR, The University of Melbourne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management practices for nitrogen in intensive pasture production systems</dc:title>
  <dc:creator>Dr Richard John Eckard</dc:creator>
  <cp:lastModifiedBy>Seyda Ozkan</cp:lastModifiedBy>
  <cp:revision>743</cp:revision>
  <dcterms:created xsi:type="dcterms:W3CDTF">2000-08-07T02:07:17Z</dcterms:created>
  <dcterms:modified xsi:type="dcterms:W3CDTF">2012-08-23T08:59:35Z</dcterms:modified>
</cp:coreProperties>
</file>