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958" r:id="rId2"/>
    <p:sldId id="687" r:id="rId3"/>
    <p:sldId id="934" r:id="rId4"/>
    <p:sldId id="886" r:id="rId5"/>
    <p:sldId id="957" r:id="rId6"/>
    <p:sldId id="887" r:id="rId7"/>
    <p:sldId id="889" r:id="rId8"/>
    <p:sldId id="948" r:id="rId9"/>
    <p:sldId id="949" r:id="rId10"/>
    <p:sldId id="950" r:id="rId11"/>
    <p:sldId id="953" r:id="rId12"/>
    <p:sldId id="954" r:id="rId13"/>
    <p:sldId id="955" r:id="rId14"/>
    <p:sldId id="951" r:id="rId15"/>
    <p:sldId id="952" r:id="rId16"/>
    <p:sldId id="947" r:id="rId17"/>
    <p:sldId id="896" r:id="rId18"/>
    <p:sldId id="893" r:id="rId19"/>
    <p:sldId id="895" r:id="rId20"/>
    <p:sldId id="894" r:id="rId21"/>
    <p:sldId id="897" r:id="rId22"/>
    <p:sldId id="898" r:id="rId23"/>
    <p:sldId id="902" r:id="rId24"/>
    <p:sldId id="903" r:id="rId25"/>
    <p:sldId id="900" r:id="rId26"/>
    <p:sldId id="901" r:id="rId27"/>
    <p:sldId id="904" r:id="rId28"/>
    <p:sldId id="905" r:id="rId29"/>
    <p:sldId id="906" r:id="rId30"/>
    <p:sldId id="908" r:id="rId31"/>
    <p:sldId id="909" r:id="rId32"/>
    <p:sldId id="959" r:id="rId33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Richard Eckard" initials="" lastIdx="20" clrIdx="0"/>
  <p:cmAuthor id="1" name="Richard Eckard" initials="RJ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66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8305" autoAdjust="0"/>
  </p:normalViewPr>
  <p:slideViewPr>
    <p:cSldViewPr>
      <p:cViewPr>
        <p:scale>
          <a:sx n="70" d="100"/>
          <a:sy n="70" d="100"/>
        </p:scale>
        <p:origin x="-1224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04"/>
    </p:cViewPr>
  </p:sorterViewPr>
  <p:notesViewPr>
    <p:cSldViewPr>
      <p:cViewPr varScale="1">
        <p:scale>
          <a:sx n="58" d="100"/>
          <a:sy n="58" d="100"/>
        </p:scale>
        <p:origin x="-1674" y="-6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AC8D6E-9F40-4CD8-9C92-B8A7B29F1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844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61" y="4560086"/>
            <a:ext cx="5362081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2C9C69C-2081-4868-A2C7-00213D8F73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978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3" descr="UOM-Rev3D_S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048000"/>
            <a:ext cx="7255328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524000"/>
            <a:ext cx="70866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0"/>
            <a:ext cx="5757874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8314"/>
            <a:ext cx="2987824" cy="1389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71600" y="2204864"/>
            <a:ext cx="7255328" cy="1828800"/>
          </a:xfrm>
        </p:spPr>
        <p:txBody>
          <a:bodyPr/>
          <a:lstStyle/>
          <a:p>
            <a:r>
              <a:rPr lang="en-AU" dirty="0" smtClean="0"/>
              <a:t>The Carbon Farming Initiative and Agricultural Emissions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616" y="4293096"/>
            <a:ext cx="7086600" cy="1512168"/>
          </a:xfrm>
        </p:spPr>
        <p:txBody>
          <a:bodyPr/>
          <a:lstStyle/>
          <a:p>
            <a:pPr lvl="0"/>
            <a:r>
              <a:rPr lang="en-AU" sz="2000" dirty="0" smtClean="0"/>
              <a:t>This presentation was prepared by the University of Melbourne for the Regional Landcare Facilitator training funded through the Australian Government’s Carbon Farming Initiative Communications Program </a:t>
            </a:r>
          </a:p>
          <a:p>
            <a:endParaRPr lang="en-AU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16746" cy="18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Differing definitions in models</a:t>
            </a:r>
          </a:p>
          <a:p>
            <a:pPr lvl="1"/>
            <a:r>
              <a:rPr lang="en-AU" dirty="0" smtClean="0"/>
              <a:t>Alignment with measurable pools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Soil Carbon Models</a:t>
            </a:r>
            <a:endParaRPr lang="en-AU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04775" y="2419350"/>
          <a:ext cx="8677275" cy="3714750"/>
        </p:xfrm>
        <a:graphic>
          <a:graphicData uri="http://schemas.openxmlformats.org/presentationml/2006/ole">
            <p:oleObj spid="_x0000_s864262" name="Document" r:id="rId3" imgW="9436299" imgH="40363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Roth C Model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8437105" cy="38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Century Model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070223"/>
            <a:ext cx="7056783" cy="55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DairyMod &amp; SGS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844824"/>
            <a:ext cx="7845653" cy="43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Alignment of pools with measureable data</a:t>
            </a:r>
          </a:p>
          <a:p>
            <a:pPr lvl="1"/>
            <a:r>
              <a:rPr lang="en-AU" sz="2400" dirty="0" smtClean="0"/>
              <a:t>Model can be initialised without historical data</a:t>
            </a:r>
          </a:p>
          <a:p>
            <a:pPr lvl="1"/>
            <a:r>
              <a:rPr lang="en-AU" sz="2400" dirty="0" smtClean="0"/>
              <a:t>Model can be validated</a:t>
            </a:r>
          </a:p>
          <a:p>
            <a:pPr lvl="2"/>
            <a:r>
              <a:rPr lang="en-AU" sz="2000" dirty="0" smtClean="0"/>
              <a:t>Demonstrated for </a:t>
            </a:r>
            <a:r>
              <a:rPr lang="en-AU" sz="2000" dirty="0" err="1" smtClean="0"/>
              <a:t>RothC</a:t>
            </a:r>
            <a:r>
              <a:rPr lang="en-AU" sz="2000" dirty="0" smtClean="0"/>
              <a:t> </a:t>
            </a:r>
            <a:r>
              <a:rPr lang="en-AU" sz="1800" dirty="0" smtClean="0"/>
              <a:t>(</a:t>
            </a:r>
            <a:r>
              <a:rPr lang="en-AU" sz="1800" dirty="0" err="1" smtClean="0"/>
              <a:t>Skjemstad</a:t>
            </a:r>
            <a:r>
              <a:rPr lang="en-AU" sz="1800" dirty="0" smtClean="0"/>
              <a:t> et al. 2004)</a:t>
            </a:r>
            <a:endParaRPr lang="en-AU" sz="2000" dirty="0" smtClean="0"/>
          </a:p>
          <a:p>
            <a:r>
              <a:rPr lang="en-AU" sz="2800" dirty="0" smtClean="0"/>
              <a:t>Various models used in Aus</a:t>
            </a:r>
          </a:p>
          <a:p>
            <a:pPr lvl="1"/>
            <a:r>
              <a:rPr lang="en-AU" sz="2400" dirty="0" smtClean="0"/>
              <a:t>Can produce similar results </a:t>
            </a:r>
            <a:r>
              <a:rPr lang="en-AU" sz="2000" dirty="0" smtClean="0"/>
              <a:t>(</a:t>
            </a:r>
            <a:r>
              <a:rPr lang="en-AU" sz="2000" dirty="0" err="1" smtClean="0"/>
              <a:t>eg</a:t>
            </a:r>
            <a:r>
              <a:rPr lang="en-AU" sz="2000" dirty="0" smtClean="0"/>
              <a:t>. </a:t>
            </a:r>
            <a:r>
              <a:rPr lang="en-AU" sz="2000" dirty="0" err="1" smtClean="0"/>
              <a:t>Ranatunga</a:t>
            </a:r>
            <a:r>
              <a:rPr lang="en-AU" sz="2000" dirty="0" smtClean="0"/>
              <a:t> </a:t>
            </a:r>
            <a:r>
              <a:rPr lang="en-AU" sz="2000" i="1" dirty="0" smtClean="0"/>
              <a:t>et al.</a:t>
            </a:r>
            <a:r>
              <a:rPr lang="en-AU" sz="2000" dirty="0" smtClean="0"/>
              <a:t>)</a:t>
            </a:r>
          </a:p>
          <a:p>
            <a:pPr lvl="2"/>
            <a:r>
              <a:rPr lang="en-AU" sz="2000" dirty="0" smtClean="0"/>
              <a:t>If the assumptions are similar</a:t>
            </a:r>
          </a:p>
          <a:p>
            <a:pPr lvl="1"/>
            <a:r>
              <a:rPr lang="en-AU" sz="2400" dirty="0" smtClean="0"/>
              <a:t>Even if pools not all the same</a:t>
            </a:r>
          </a:p>
          <a:p>
            <a:r>
              <a:rPr lang="en-AU" sz="2800" dirty="0" smtClean="0"/>
              <a:t>Top down must align with bottom up accounting</a:t>
            </a:r>
          </a:p>
          <a:p>
            <a:pPr lvl="1"/>
            <a:r>
              <a:rPr lang="en-AU" sz="2400" dirty="0" smtClean="0"/>
              <a:t>Industry models and inventory must align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71800" y="76200"/>
            <a:ext cx="6172200" cy="685800"/>
          </a:xfrm>
        </p:spPr>
        <p:txBody>
          <a:bodyPr/>
          <a:lstStyle/>
          <a:p>
            <a:r>
              <a:rPr lang="en-AU" dirty="0" smtClean="0"/>
              <a:t>How prepared are our models?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Priority for soil carbon to become part of the CFI as an offset method</a:t>
            </a:r>
          </a:p>
          <a:p>
            <a:pPr lvl="1"/>
            <a:r>
              <a:rPr lang="en-AU" dirty="0" smtClean="0"/>
              <a:t>Ensure models work on common assumptions</a:t>
            </a:r>
          </a:p>
          <a:p>
            <a:pPr lvl="1"/>
            <a:r>
              <a:rPr lang="en-AU" dirty="0" smtClean="0"/>
              <a:t>But must be </a:t>
            </a:r>
          </a:p>
          <a:p>
            <a:pPr lvl="2"/>
            <a:r>
              <a:rPr lang="en-AU" dirty="0" smtClean="0"/>
              <a:t>Validated and peer reviewed</a:t>
            </a:r>
          </a:p>
          <a:p>
            <a:pPr lvl="2"/>
            <a:r>
              <a:rPr lang="en-AU" dirty="0" smtClean="0"/>
              <a:t>Capable of long term (10 year) simulation</a:t>
            </a:r>
          </a:p>
          <a:p>
            <a:r>
              <a:rPr lang="en-AU" dirty="0" smtClean="0"/>
              <a:t>Price and Permanence – the big sleepers in soil C trading!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Final Thoughts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Building soil carbon is good practice</a:t>
            </a:r>
          </a:p>
          <a:p>
            <a:r>
              <a:rPr lang="en-AU" dirty="0" smtClean="0"/>
              <a:t>Trading soil C is a separate discussion</a:t>
            </a:r>
          </a:p>
          <a:p>
            <a:pPr lvl="1"/>
            <a:r>
              <a:rPr lang="en-AU" dirty="0" smtClean="0"/>
              <a:t>Non-Kyoto offsets may be lower priced</a:t>
            </a:r>
          </a:p>
          <a:p>
            <a:pPr lvl="1"/>
            <a:r>
              <a:rPr lang="en-AU" dirty="0" smtClean="0"/>
              <a:t>Rate of change in Soil C is slow (decades)</a:t>
            </a:r>
          </a:p>
          <a:p>
            <a:pPr lvl="1"/>
            <a:r>
              <a:rPr lang="en-AU" dirty="0" smtClean="0"/>
              <a:t>Reaches a saturation point, not permanently increasing</a:t>
            </a:r>
          </a:p>
          <a:p>
            <a:pPr lvl="1"/>
            <a:r>
              <a:rPr lang="en-AU" dirty="0" smtClean="0"/>
              <a:t>Rainfall and management are significant determinant of input </a:t>
            </a:r>
            <a:r>
              <a:rPr lang="en-AU" dirty="0" err="1" smtClean="0"/>
              <a:t>vs</a:t>
            </a:r>
            <a:r>
              <a:rPr lang="en-AU" dirty="0" smtClean="0"/>
              <a:t> losses of soil carbon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Final Thoughts</a:t>
            </a:r>
            <a:endParaRPr lang="en-AU" dirty="0"/>
          </a:p>
        </p:txBody>
      </p:sp>
      <p:pic>
        <p:nvPicPr>
          <p:cNvPr id="4" name="Picture 13" descr="Ag so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50742" y="4797152"/>
            <a:ext cx="12572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5003800" y="6453188"/>
            <a:ext cx="4162425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Lehmann (2007) Front </a:t>
            </a:r>
            <a:r>
              <a:rPr lang="en-US" sz="1800" dirty="0" err="1">
                <a:ea typeface="ＭＳ Ｐゴシック" charset="0"/>
                <a:cs typeface="+mn-cs"/>
              </a:rPr>
              <a:t>Ecol</a:t>
            </a:r>
            <a:r>
              <a:rPr lang="en-US" sz="1800" dirty="0">
                <a:ea typeface="ＭＳ Ｐゴシック" charset="0"/>
                <a:cs typeface="+mn-cs"/>
              </a:rPr>
              <a:t> </a:t>
            </a:r>
            <a:r>
              <a:rPr lang="en-US" sz="1800" dirty="0" err="1">
                <a:ea typeface="ＭＳ Ｐゴシック" charset="0"/>
                <a:cs typeface="+mn-cs"/>
              </a:rPr>
              <a:t>Env</a:t>
            </a:r>
            <a:r>
              <a:rPr lang="en-US" sz="1800" dirty="0">
                <a:ea typeface="ＭＳ Ｐゴシック" charset="0"/>
                <a:cs typeface="+mn-cs"/>
              </a:rPr>
              <a:t> 5: 381</a:t>
            </a:r>
          </a:p>
        </p:txBody>
      </p:sp>
      <p:pic>
        <p:nvPicPr>
          <p:cNvPr id="829443" name="Picture 9" descr="Biochar production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75215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827088" y="1268413"/>
            <a:ext cx="2665412" cy="22320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5219700" y="1268413"/>
            <a:ext cx="3097213" cy="22320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2554288" y="4005263"/>
            <a:ext cx="2089150" cy="12954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 animBg="1"/>
      <p:bldP spid="163851" grpId="0" animBg="1"/>
      <p:bldP spid="1638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</a:t>
            </a:r>
          </a:p>
        </p:txBody>
      </p:sp>
      <p:sp>
        <p:nvSpPr>
          <p:cNvPr id="830466" name="Text Box 3"/>
          <p:cNvSpPr txBox="1">
            <a:spLocks noChangeArrowheads="1"/>
          </p:cNvSpPr>
          <p:nvPr/>
        </p:nvSpPr>
        <p:spPr bwMode="auto">
          <a:xfrm>
            <a:off x="592138" y="1263650"/>
            <a:ext cx="5749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Biochar can be produced from </a:t>
            </a:r>
            <a:r>
              <a:rPr lang="en-AU" i="1"/>
              <a:t>biological sources</a:t>
            </a:r>
          </a:p>
          <a:p>
            <a:r>
              <a:rPr lang="en-AU">
                <a:sym typeface="Wingdings" pitchFamily="2" charset="2"/>
              </a:rPr>
              <a:t> wood, agricultural crop residues, green waste, </a:t>
            </a:r>
            <a:br>
              <a:rPr lang="en-AU">
                <a:sym typeface="Wingdings" pitchFamily="2" charset="2"/>
              </a:rPr>
            </a:br>
            <a:r>
              <a:rPr lang="en-AU">
                <a:sym typeface="Wingdings" pitchFamily="2" charset="2"/>
              </a:rPr>
              <a:t>    biosolids</a:t>
            </a:r>
            <a:endParaRPr lang="en-US"/>
          </a:p>
        </p:txBody>
      </p:sp>
      <p:sp>
        <p:nvSpPr>
          <p:cNvPr id="830467" name="Text Box 4"/>
          <p:cNvSpPr txBox="1">
            <a:spLocks noChangeArrowheads="1"/>
          </p:cNvSpPr>
          <p:nvPr/>
        </p:nvSpPr>
        <p:spPr bwMode="auto">
          <a:xfrm>
            <a:off x="611188" y="3087688"/>
            <a:ext cx="7939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Biochar has a greater stability than the material from which it is made</a:t>
            </a:r>
          </a:p>
          <a:p>
            <a:r>
              <a:rPr lang="en-AU">
                <a:sym typeface="Wingdings" pitchFamily="2" charset="2"/>
              </a:rPr>
              <a:t> Potential </a:t>
            </a:r>
            <a:r>
              <a:rPr lang="en-AU" i="1">
                <a:sym typeface="Wingdings" pitchFamily="2" charset="2"/>
              </a:rPr>
              <a:t>long-term carbon store</a:t>
            </a:r>
            <a:endParaRPr lang="en-US" i="1"/>
          </a:p>
        </p:txBody>
      </p:sp>
      <p:sp>
        <p:nvSpPr>
          <p:cNvPr id="830468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Gas produced in the biochar production process:</a:t>
            </a:r>
          </a:p>
          <a:p>
            <a:r>
              <a:rPr lang="en-AU">
                <a:sym typeface="Wingdings" pitchFamily="2" charset="2"/>
              </a:rPr>
              <a:t> Production of </a:t>
            </a:r>
            <a:r>
              <a:rPr lang="en-AU" i="1">
                <a:sym typeface="Wingdings" pitchFamily="2" charset="2"/>
              </a:rPr>
              <a:t>electricity</a:t>
            </a:r>
            <a:r>
              <a:rPr lang="en-AU">
                <a:sym typeface="Wingdings" pitchFamily="2" charset="2"/>
              </a:rPr>
              <a:t>, conversion to </a:t>
            </a:r>
            <a:r>
              <a:rPr lang="en-AU" i="1">
                <a:sym typeface="Wingdings" pitchFamily="2" charset="2"/>
              </a:rPr>
              <a:t>liquid fuels</a:t>
            </a:r>
            <a:endParaRPr lang="en-US" i="1"/>
          </a:p>
        </p:txBody>
      </p:sp>
      <p:pic>
        <p:nvPicPr>
          <p:cNvPr id="830469" name="Picture 14" descr="Biochar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96975"/>
            <a:ext cx="22336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470" name="Text Box 7"/>
          <p:cNvSpPr txBox="1">
            <a:spLocks noChangeArrowheads="1"/>
          </p:cNvSpPr>
          <p:nvPr/>
        </p:nvSpPr>
        <p:spPr bwMode="auto">
          <a:xfrm>
            <a:off x="650875" y="3933825"/>
            <a:ext cx="795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Biochar can improve </a:t>
            </a:r>
            <a:r>
              <a:rPr lang="en-AU" i="1"/>
              <a:t>soil fertility</a:t>
            </a:r>
          </a:p>
          <a:p>
            <a:r>
              <a:rPr lang="en-AU">
                <a:sym typeface="Wingdings" pitchFamily="2" charset="2"/>
              </a:rPr>
              <a:t> Potential biosequestration benefits through enhanced plant growth</a:t>
            </a:r>
            <a:endParaRPr lang="en-US"/>
          </a:p>
        </p:txBody>
      </p:sp>
      <p:sp>
        <p:nvSpPr>
          <p:cNvPr id="830471" name="Text Box 8"/>
          <p:cNvSpPr txBox="1">
            <a:spLocks noChangeArrowheads="1"/>
          </p:cNvSpPr>
          <p:nvPr/>
        </p:nvSpPr>
        <p:spPr bwMode="auto">
          <a:xfrm>
            <a:off x="3770313" y="6465888"/>
            <a:ext cx="5265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/>
              <a:t>Garnaut Climate Change review update 2011, Chapter 4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</a:t>
            </a:r>
          </a:p>
        </p:txBody>
      </p:sp>
      <p:sp>
        <p:nvSpPr>
          <p:cNvPr id="831490" name="Text Box 3"/>
          <p:cNvSpPr txBox="1">
            <a:spLocks noChangeArrowheads="1"/>
          </p:cNvSpPr>
          <p:nvPr/>
        </p:nvSpPr>
        <p:spPr bwMode="auto">
          <a:xfrm>
            <a:off x="611188" y="1263650"/>
            <a:ext cx="7994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Mitigation potential</a:t>
            </a:r>
            <a:r>
              <a:rPr lang="en-AU"/>
              <a:t> of biochar depends on life-cycle emissions from:</a:t>
            </a:r>
          </a:p>
          <a:p>
            <a:pPr>
              <a:buFont typeface="Wingdings" pitchFamily="2" charset="2"/>
              <a:buChar char="à"/>
            </a:pPr>
            <a:r>
              <a:rPr lang="en-AU">
                <a:sym typeface="Wingdings" pitchFamily="2" charset="2"/>
              </a:rPr>
              <a:t> production of biochar feedstock and changes in land-use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production, transport and storage of biochar 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displacement of fossil fuel emissions</a:t>
            </a:r>
            <a:endParaRPr lang="en-US"/>
          </a:p>
        </p:txBody>
      </p:sp>
      <p:sp>
        <p:nvSpPr>
          <p:cNvPr id="831491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6630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Economic viability </a:t>
            </a:r>
            <a:r>
              <a:rPr lang="en-AU"/>
              <a:t>of biochar production and application</a:t>
            </a:r>
          </a:p>
          <a:p>
            <a:pPr>
              <a:buFont typeface="Wingdings" pitchFamily="2" charset="2"/>
              <a:buChar char="à"/>
            </a:pPr>
            <a:r>
              <a:rPr lang="en-AU">
                <a:sym typeface="Wingdings" pitchFamily="2" charset="2"/>
              </a:rPr>
              <a:t> cost of feedstock and pyrolysis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impact on crop yield and fertiliser requirements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returns from renewable energy and a carbon price</a:t>
            </a:r>
            <a:endParaRPr lang="en-US"/>
          </a:p>
        </p:txBody>
      </p:sp>
      <p:pic>
        <p:nvPicPr>
          <p:cNvPr id="831492" name="Picture 18" descr="Biocha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860800"/>
            <a:ext cx="201136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493" name="Text Box 6"/>
          <p:cNvSpPr txBox="1">
            <a:spLocks noChangeArrowheads="1"/>
          </p:cNvSpPr>
          <p:nvPr/>
        </p:nvSpPr>
        <p:spPr bwMode="auto">
          <a:xfrm>
            <a:off x="3770313" y="6465888"/>
            <a:ext cx="5265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/>
              <a:t>Garnaut Climate Change review update 2011, Chapter 4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3" name="Title 1"/>
          <p:cNvSpPr>
            <a:spLocks noGrp="1"/>
          </p:cNvSpPr>
          <p:nvPr>
            <p:ph type="ctrTitle" sz="quarter"/>
          </p:nvPr>
        </p:nvSpPr>
        <p:spPr>
          <a:xfrm>
            <a:off x="971600" y="3356992"/>
            <a:ext cx="7254875" cy="1828800"/>
          </a:xfrm>
        </p:spPr>
        <p:txBody>
          <a:bodyPr/>
          <a:lstStyle/>
          <a:p>
            <a:pPr eaLnBrk="1" hangingPunct="1"/>
            <a:r>
              <a:rPr lang="en-AU" sz="2000" dirty="0" smtClean="0"/>
              <a:t>This presentation provides options available to increase carbon storage in land management systems</a:t>
            </a:r>
          </a:p>
        </p:txBody>
      </p:sp>
      <p:sp>
        <p:nvSpPr>
          <p:cNvPr id="822274" name="Subtitle 2"/>
          <p:cNvSpPr>
            <a:spLocks noGrp="1"/>
          </p:cNvSpPr>
          <p:nvPr>
            <p:ph type="subTitle" sz="quarter" idx="1"/>
          </p:nvPr>
        </p:nvSpPr>
        <p:spPr>
          <a:xfrm>
            <a:off x="755576" y="1524000"/>
            <a:ext cx="7321624" cy="609600"/>
          </a:xfrm>
        </p:spPr>
        <p:txBody>
          <a:bodyPr/>
          <a:lstStyle/>
          <a:p>
            <a:pPr eaLnBrk="1" hangingPunct="1"/>
            <a:r>
              <a:rPr lang="en-AU" b="1" dirty="0" smtClean="0"/>
              <a:t>PART 7: OPTIONS FOR ABATEMENT – CARBON STORAGE</a:t>
            </a:r>
            <a:endParaRPr lang="en-AU" dirty="0" smtClean="0"/>
          </a:p>
        </p:txBody>
      </p:sp>
      <p:pic>
        <p:nvPicPr>
          <p:cNvPr id="4" name="Picture 3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8790"/>
            <a:ext cx="2771800" cy="128921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390" y="5229200"/>
            <a:ext cx="2344738" cy="179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64" y="5661248"/>
            <a:ext cx="1134775" cy="11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 – life cycle analysis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219700" y="6453188"/>
            <a:ext cx="3979863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+mn-cs"/>
              </a:rPr>
              <a:t>Roberts et al (2010) </a:t>
            </a:r>
            <a:r>
              <a:rPr lang="en-US" sz="1600" dirty="0" err="1">
                <a:ea typeface="ＭＳ Ｐゴシック" charset="0"/>
                <a:cs typeface="+mn-cs"/>
              </a:rPr>
              <a:t>Env</a:t>
            </a:r>
            <a:r>
              <a:rPr lang="en-US" sz="1600" dirty="0">
                <a:ea typeface="ＭＳ Ｐゴシック" charset="0"/>
                <a:cs typeface="+mn-cs"/>
              </a:rPr>
              <a:t> </a:t>
            </a:r>
            <a:r>
              <a:rPr lang="en-US" sz="1600" dirty="0" err="1">
                <a:ea typeface="ＭＳ Ｐゴシック" charset="0"/>
                <a:cs typeface="+mn-cs"/>
              </a:rPr>
              <a:t>Sci</a:t>
            </a:r>
            <a:r>
              <a:rPr lang="en-US" sz="1600" dirty="0">
                <a:ea typeface="ＭＳ Ｐゴシック" charset="0"/>
                <a:cs typeface="+mn-cs"/>
              </a:rPr>
              <a:t> Tech 44: 827</a:t>
            </a:r>
          </a:p>
        </p:txBody>
      </p:sp>
      <p:pic>
        <p:nvPicPr>
          <p:cNvPr id="832515" name="Picture 9" descr="Biochar L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65200"/>
            <a:ext cx="59753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34925" y="3141663"/>
            <a:ext cx="1604963" cy="94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ea typeface="ＭＳ Ｐゴシック" charset="0"/>
                <a:cs typeface="+mn-cs"/>
              </a:rPr>
              <a:t>Different models to calculate production emissions</a:t>
            </a:r>
          </a:p>
        </p:txBody>
      </p:sp>
      <p:sp>
        <p:nvSpPr>
          <p:cNvPr id="169995" name="AutoShape 11"/>
          <p:cNvSpPr>
            <a:spLocks/>
          </p:cNvSpPr>
          <p:nvPr/>
        </p:nvSpPr>
        <p:spPr bwMode="auto">
          <a:xfrm>
            <a:off x="1331913" y="2936875"/>
            <a:ext cx="360362" cy="1368425"/>
          </a:xfrm>
          <a:prstGeom prst="leftBrace">
            <a:avLst>
              <a:gd name="adj1" fmla="val 31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pic>
        <p:nvPicPr>
          <p:cNvPr id="832518" name="Picture 12" descr="SwitchGrass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781300"/>
            <a:ext cx="18780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19" name="Picture 13" descr="corn stover"/>
          <p:cNvPicPr>
            <a:picLocks noChangeAspect="1" noChangeArrowheads="1"/>
          </p:cNvPicPr>
          <p:nvPr/>
        </p:nvPicPr>
        <p:blipFill>
          <a:blip r:embed="rId4" cstate="print"/>
          <a:srcRect l="3609"/>
          <a:stretch>
            <a:fillRect/>
          </a:stretch>
        </p:blipFill>
        <p:spPr bwMode="auto">
          <a:xfrm>
            <a:off x="7200900" y="1628775"/>
            <a:ext cx="19081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20" name="Picture 14" descr="yard-waste-Chi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3288" y="4279900"/>
            <a:ext cx="18557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395288" y="5229225"/>
            <a:ext cx="4997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Waste biomass streams have greatest potential</a:t>
            </a:r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395288" y="5589588"/>
            <a:ext cx="7499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Energy crops can be GHG positive, emit more GHG than they sequester</a:t>
            </a:r>
          </a:p>
        </p:txBody>
      </p: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395288" y="5949950"/>
            <a:ext cx="8743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Agric residues have potential for GHG reductions, moderate potential to be profitable</a:t>
            </a:r>
          </a:p>
        </p:txBody>
      </p: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03213" y="6400800"/>
            <a:ext cx="50482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a typeface="ＭＳ Ｐゴシック" charset="0"/>
                <a:cs typeface="+mn-cs"/>
              </a:rPr>
              <a:t>Assumption: 80% of biochar is stable in soil!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 </a:t>
            </a:r>
          </a:p>
        </p:txBody>
      </p:sp>
      <p:pic>
        <p:nvPicPr>
          <p:cNvPr id="83353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429000"/>
            <a:ext cx="35814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95288" y="1196975"/>
            <a:ext cx="4929187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a typeface="ＭＳ Ｐゴシック" charset="0"/>
                <a:cs typeface="+mn-cs"/>
              </a:rPr>
              <a:t>Mallee species</a:t>
            </a:r>
          </a:p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Integrated tree processing:</a:t>
            </a:r>
          </a:p>
          <a:p>
            <a:pPr>
              <a:defRPr/>
            </a:pPr>
            <a:r>
              <a:rPr lang="en-US" sz="1800">
                <a:ea typeface="ＭＳ Ｐゴシック" charset="0"/>
                <a:cs typeface="+mn-cs"/>
                <a:sym typeface="Wingdings" charset="0"/>
              </a:rPr>
              <a:t> Produce eucalyptus oil, bioenergy &amp; biochar</a:t>
            </a: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95288" y="2133600"/>
            <a:ext cx="5187950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Font typeface="Wingdings" charset="0"/>
              <a:buChar char="à"/>
              <a:defRPr/>
            </a:pPr>
            <a:r>
              <a:rPr lang="en-US" sz="1800">
                <a:ea typeface="ＭＳ Ｐゴシック" charset="0"/>
                <a:cs typeface="+mn-cs"/>
                <a:sym typeface="Wingdings" charset="0"/>
              </a:rPr>
              <a:t> only profitable if bioenergy production is </a:t>
            </a:r>
          </a:p>
          <a:p>
            <a:pPr>
              <a:buFont typeface="Wingdings" charset="0"/>
              <a:buNone/>
              <a:defRPr/>
            </a:pPr>
            <a:r>
              <a:rPr lang="en-US" sz="1800">
                <a:ea typeface="ＭＳ Ｐゴシック" charset="0"/>
                <a:cs typeface="+mn-cs"/>
                <a:sym typeface="Wingdings" charset="0"/>
              </a:rPr>
              <a:t>     close to plantation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>
                <a:ea typeface="ＭＳ Ｐゴシック" charset="0"/>
                <a:cs typeface="+mn-cs"/>
                <a:sym typeface="Wingdings" charset="0"/>
              </a:rPr>
              <a:t> due to high production cost (harvesting &amp;</a:t>
            </a:r>
          </a:p>
          <a:p>
            <a:pPr>
              <a:buFont typeface="Wingdings" charset="0"/>
              <a:buNone/>
              <a:defRPr/>
            </a:pPr>
            <a:r>
              <a:rPr lang="en-US" sz="1800">
                <a:ea typeface="ＭＳ Ｐゴシック" charset="0"/>
                <a:cs typeface="+mn-cs"/>
                <a:sym typeface="Wingdings" charset="0"/>
              </a:rPr>
              <a:t>     transport) &amp; low product price for wood energy</a:t>
            </a: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36525" y="6381750"/>
            <a:ext cx="2301875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ea typeface="ＭＳ Ｐゴシック" charset="0"/>
                <a:cs typeface="+mn-cs"/>
              </a:rPr>
              <a:t>Polglase</a:t>
            </a:r>
            <a:r>
              <a:rPr lang="en-US" sz="1800" dirty="0">
                <a:ea typeface="ＭＳ Ｐゴシック" charset="0"/>
                <a:cs typeface="+mn-cs"/>
              </a:rPr>
              <a:t> et al (2008)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55613" y="3711575"/>
            <a:ext cx="475615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In US:</a:t>
            </a:r>
          </a:p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Bioenergy &amp; biochar production economically</a:t>
            </a:r>
          </a:p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attractive at emissions permit price &gt;US$37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2" grpId="0"/>
      <p:bldP spid="409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Biochar </a:t>
            </a:r>
          </a:p>
        </p:txBody>
      </p:sp>
      <p:sp>
        <p:nvSpPr>
          <p:cNvPr id="834562" name="Text Box 9"/>
          <p:cNvSpPr txBox="1">
            <a:spLocks noChangeArrowheads="1"/>
          </p:cNvSpPr>
          <p:nvPr/>
        </p:nvSpPr>
        <p:spPr bwMode="auto">
          <a:xfrm>
            <a:off x="735013" y="1268413"/>
            <a:ext cx="63452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Biochar is a promising theoretical concept</a:t>
            </a:r>
          </a:p>
          <a:p>
            <a:r>
              <a:rPr lang="en-US" sz="2400">
                <a:sym typeface="Wingdings" pitchFamily="2" charset="2"/>
              </a:rPr>
              <a:t> multiple environmental benefits</a:t>
            </a:r>
          </a:p>
          <a:p>
            <a:pPr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 reduced fossil fuel emissions</a:t>
            </a:r>
          </a:p>
          <a:p>
            <a:pPr>
              <a:buFont typeface="Wingdings" pitchFamily="2" charset="2"/>
              <a:buChar char="à"/>
            </a:pPr>
            <a:r>
              <a:rPr lang="en-US" sz="2400"/>
              <a:t> C storage in soil</a:t>
            </a:r>
          </a:p>
          <a:p>
            <a:pPr>
              <a:buFont typeface="Wingdings" pitchFamily="2" charset="2"/>
              <a:buChar char="à"/>
            </a:pPr>
            <a:r>
              <a:rPr lang="en-US" sz="2400"/>
              <a:t> potentially improved soil fertility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1095375" y="3494088"/>
            <a:ext cx="1365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HOWEVER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755650" y="4149725"/>
            <a:ext cx="8139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Most of the theoretical benefits need validation in the field</a:t>
            </a:r>
          </a:p>
          <a:p>
            <a:pPr>
              <a:buFontTx/>
              <a:buChar char="•"/>
            </a:pPr>
            <a:r>
              <a:rPr lang="en-AU" sz="2400"/>
              <a:t> Beware of perverse outcomes (sustainability issues)</a:t>
            </a:r>
          </a:p>
          <a:p>
            <a:pPr>
              <a:buFontTx/>
              <a:buChar char="•"/>
            </a:pPr>
            <a:r>
              <a:rPr lang="en-AU" sz="2400"/>
              <a:t> Economy of scale need to be tested</a:t>
            </a:r>
          </a:p>
          <a:p>
            <a:pPr>
              <a:buFontTx/>
              <a:buChar char="•"/>
            </a:pPr>
            <a:r>
              <a:rPr lang="en-AU" sz="2400"/>
              <a:t> Industry needs to develop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/>
      <p:bldP spid="1740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Managed existing forests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98525" y="908050"/>
            <a:ext cx="323373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a typeface="ＭＳ Ｐゴシック" charset="0"/>
                <a:cs typeface="+mn-cs"/>
              </a:rPr>
              <a:t>Conservation forests</a:t>
            </a:r>
          </a:p>
        </p:txBody>
      </p:sp>
      <p:sp>
        <p:nvSpPr>
          <p:cNvPr id="835588" name="Text Box 13"/>
          <p:cNvSpPr txBox="1">
            <a:spLocks noChangeArrowheads="1"/>
          </p:cNvSpPr>
          <p:nvPr/>
        </p:nvSpPr>
        <p:spPr bwMode="auto">
          <a:xfrm>
            <a:off x="228600" y="2708275"/>
            <a:ext cx="693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Forests (pre 1990)</a:t>
            </a:r>
            <a:r>
              <a:rPr lang="en-US" sz="1800"/>
              <a:t>	</a:t>
            </a:r>
          </a:p>
          <a:p>
            <a:r>
              <a:rPr lang="en-US" sz="1800"/>
              <a:t>136 Mt CO</a:t>
            </a:r>
            <a:r>
              <a:rPr lang="en-US" sz="1800" baseline="-25000"/>
              <a:t>2</a:t>
            </a:r>
            <a:r>
              <a:rPr lang="en-US" sz="1800"/>
              <a:t>-e yr</a:t>
            </a:r>
            <a:r>
              <a:rPr lang="en-US" sz="1800" baseline="30000"/>
              <a:t>-1</a:t>
            </a:r>
            <a:r>
              <a:rPr lang="en-US" sz="1800"/>
              <a:t> for 100 yrs, </a:t>
            </a:r>
            <a:r>
              <a:rPr lang="en-US" sz="1800" i="1"/>
              <a:t>assumes C stocks at 40%</a:t>
            </a:r>
          </a:p>
          <a:p>
            <a:r>
              <a:rPr lang="en-US" sz="1800"/>
              <a:t>		capacity, timber harvesting ceases in 14 M ha</a:t>
            </a:r>
          </a:p>
        </p:txBody>
      </p:sp>
      <p:pic>
        <p:nvPicPr>
          <p:cNvPr id="835589" name="Picture 17" descr="DSC_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914400"/>
            <a:ext cx="200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5590" name="TextBox 1"/>
          <p:cNvSpPr txBox="1">
            <a:spLocks noChangeArrowheads="1"/>
          </p:cNvSpPr>
          <p:nvPr/>
        </p:nvSpPr>
        <p:spPr bwMode="auto">
          <a:xfrm>
            <a:off x="228600" y="1406525"/>
            <a:ext cx="681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Native forests cover 147 M ha of land in AUS = 20% of land mass</a:t>
            </a:r>
          </a:p>
        </p:txBody>
      </p:sp>
      <p:sp>
        <p:nvSpPr>
          <p:cNvPr id="835591" name="TextBox 2"/>
          <p:cNvSpPr txBox="1">
            <a:spLocks noChangeArrowheads="1"/>
          </p:cNvSpPr>
          <p:nvPr/>
        </p:nvSpPr>
        <p:spPr bwMode="auto">
          <a:xfrm>
            <a:off x="457200" y="1720850"/>
            <a:ext cx="5600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/>
              <a:t>23 M ha in conservation reserves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9.4 M ha in public land timber production permitted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Rest public land other purposes and private land</a:t>
            </a:r>
          </a:p>
        </p:txBody>
      </p:sp>
      <p:sp>
        <p:nvSpPr>
          <p:cNvPr id="835594" name="TextBox 1"/>
          <p:cNvSpPr txBox="1">
            <a:spLocks noChangeArrowheads="1"/>
          </p:cNvSpPr>
          <p:nvPr/>
        </p:nvSpPr>
        <p:spPr bwMode="auto">
          <a:xfrm>
            <a:off x="250825" y="3644900"/>
            <a:ext cx="662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CSIRO: if native forest harvesting is to cease = 47M t CO</a:t>
            </a:r>
            <a:r>
              <a:rPr lang="en-US" sz="1800" baseline="-25000"/>
              <a:t>2</a:t>
            </a:r>
            <a:r>
              <a:rPr lang="en-US" sz="1800"/>
              <a:t> eq yr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95288" y="4076700"/>
            <a:ext cx="4632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Risks: </a:t>
            </a:r>
          </a:p>
          <a:p>
            <a:pPr>
              <a:buFontTx/>
              <a:buChar char="•"/>
            </a:pPr>
            <a:r>
              <a:rPr lang="en-US" sz="1800"/>
              <a:t> Fire, Diseases</a:t>
            </a:r>
          </a:p>
          <a:p>
            <a:pPr>
              <a:buFontTx/>
              <a:buChar char="•"/>
            </a:pPr>
            <a:r>
              <a:rPr lang="en-US" sz="1800"/>
              <a:t> Forests close to </a:t>
            </a:r>
            <a:r>
              <a:rPr lang="ja-JP" altLang="en-US" sz="1800"/>
              <a:t>“</a:t>
            </a:r>
            <a:r>
              <a:rPr lang="en-US" altLang="ja-JP" sz="1800"/>
              <a:t>carbon carrying capacity</a:t>
            </a:r>
            <a:r>
              <a:rPr lang="ja-JP" altLang="en-US" sz="1800"/>
              <a:t>”</a:t>
            </a:r>
            <a:endParaRPr lang="en-US" sz="1800"/>
          </a:p>
        </p:txBody>
      </p:sp>
      <p:pic>
        <p:nvPicPr>
          <p:cNvPr id="70671" name="Picture 15" descr="Kinglake postfi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503078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5597" name="Picture 18" descr="Kinglake prefire1"/>
          <p:cNvPicPr>
            <a:picLocks noChangeAspect="1" noChangeArrowheads="1"/>
          </p:cNvPicPr>
          <p:nvPr/>
        </p:nvPicPr>
        <p:blipFill>
          <a:blip r:embed="rId4" cstate="print"/>
          <a:srcRect l="6117" r="4138"/>
          <a:stretch>
            <a:fillRect/>
          </a:stretch>
        </p:blipFill>
        <p:spPr bwMode="auto">
          <a:xfrm>
            <a:off x="1117600" y="5053013"/>
            <a:ext cx="23749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Non forest re-vegetation</a:t>
            </a:r>
          </a:p>
        </p:txBody>
      </p:sp>
      <p:sp>
        <p:nvSpPr>
          <p:cNvPr id="837634" name="Text Box 8"/>
          <p:cNvSpPr txBox="1">
            <a:spLocks noChangeArrowheads="1"/>
          </p:cNvSpPr>
          <p:nvPr/>
        </p:nvSpPr>
        <p:spPr bwMode="auto">
          <a:xfrm>
            <a:off x="685800" y="1106488"/>
            <a:ext cx="617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Rangeland rehabilitation in Arid Australia</a:t>
            </a:r>
          </a:p>
        </p:txBody>
      </p:sp>
      <p:sp>
        <p:nvSpPr>
          <p:cNvPr id="837635" name="Text Box 12"/>
          <p:cNvSpPr txBox="1">
            <a:spLocks noChangeArrowheads="1"/>
          </p:cNvSpPr>
          <p:nvPr/>
        </p:nvSpPr>
        <p:spPr bwMode="auto">
          <a:xfrm>
            <a:off x="669925" y="1676400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Vast areas of wooded land – red centre</a:t>
            </a:r>
          </a:p>
        </p:txBody>
      </p:sp>
      <p:sp>
        <p:nvSpPr>
          <p:cNvPr id="837636" name="Text Box 13"/>
          <p:cNvSpPr txBox="1">
            <a:spLocks noChangeArrowheads="1"/>
          </p:cNvSpPr>
          <p:nvPr/>
        </p:nvSpPr>
        <p:spPr bwMode="auto">
          <a:xfrm>
            <a:off x="685800" y="21336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Arid and semi arid rangelands </a:t>
            </a:r>
          </a:p>
          <a:p>
            <a:r>
              <a:rPr lang="en-US" sz="1800" b="1"/>
              <a:t>70% of AUS land mass - 550 M ha</a:t>
            </a:r>
          </a:p>
        </p:txBody>
      </p:sp>
      <p:pic>
        <p:nvPicPr>
          <p:cNvPr id="83763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98725"/>
            <a:ext cx="2514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2799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7640" name="Text Box 20"/>
          <p:cNvSpPr txBox="1">
            <a:spLocks noChangeArrowheads="1"/>
          </p:cNvSpPr>
          <p:nvPr/>
        </p:nvSpPr>
        <p:spPr bwMode="auto">
          <a:xfrm>
            <a:off x="304800" y="3068638"/>
            <a:ext cx="6211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800">
                <a:sym typeface="Wingdings" pitchFamily="2" charset="2"/>
              </a:rPr>
              <a:t> Restoration of rangelands by reducing grazing pressure or palatable shrubs like saltbush, tagasaste, perennial shrubs</a:t>
            </a:r>
            <a:endParaRPr lang="en-US" sz="1800"/>
          </a:p>
        </p:txBody>
      </p:sp>
      <p:sp>
        <p:nvSpPr>
          <p:cNvPr id="837641" name="TextBox 1"/>
          <p:cNvSpPr txBox="1">
            <a:spLocks noChangeArrowheads="1"/>
          </p:cNvSpPr>
          <p:nvPr/>
        </p:nvSpPr>
        <p:spPr bwMode="auto">
          <a:xfrm>
            <a:off x="323850" y="523557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CFI methodology for rangeland rehabilitation is being developed at present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3850" y="4149725"/>
            <a:ext cx="484505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800"/>
              <a:t>286 Mt CO</a:t>
            </a:r>
            <a:r>
              <a:rPr lang="en-US" sz="1800" baseline="-25000"/>
              <a:t>2</a:t>
            </a:r>
            <a:r>
              <a:rPr lang="en-US" sz="1800"/>
              <a:t>-e yr</a:t>
            </a:r>
            <a:r>
              <a:rPr lang="en-US" sz="1800" baseline="30000"/>
              <a:t>-1</a:t>
            </a:r>
            <a:r>
              <a:rPr lang="en-US" sz="1800"/>
              <a:t> 20-50 yrs </a:t>
            </a:r>
          </a:p>
          <a:p>
            <a:r>
              <a:rPr lang="en-US" sz="1800"/>
              <a:t>(improve degraded rangeland all grazing land </a:t>
            </a:r>
          </a:p>
          <a:p>
            <a:r>
              <a:rPr lang="en-US" sz="1800"/>
              <a:t>358 M ha = 0.2 t C ha</a:t>
            </a:r>
            <a:r>
              <a:rPr lang="en-US" sz="1800" baseline="30000"/>
              <a:t>-1</a:t>
            </a:r>
            <a:r>
              <a:rPr lang="en-US" sz="1800"/>
              <a:t>yr</a:t>
            </a:r>
            <a:r>
              <a:rPr lang="en-US" sz="1800" baseline="30000"/>
              <a:t>-1</a:t>
            </a:r>
            <a:r>
              <a:rPr lang="en-US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z="2400" smtClean="0"/>
              <a:t>Non forest re-vegetation - biofuels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38200" y="1066800"/>
            <a:ext cx="13858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a typeface="ＭＳ Ｐゴシック" charset="0"/>
                <a:cs typeface="+mn-cs"/>
              </a:rPr>
              <a:t>Biofuels</a:t>
            </a:r>
          </a:p>
        </p:txBody>
      </p:sp>
      <p:pic>
        <p:nvPicPr>
          <p:cNvPr id="8386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232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662" name="Text Box 13"/>
          <p:cNvSpPr txBox="1">
            <a:spLocks noChangeArrowheads="1"/>
          </p:cNvSpPr>
          <p:nvPr/>
        </p:nvSpPr>
        <p:spPr bwMode="auto">
          <a:xfrm>
            <a:off x="838200" y="1951038"/>
            <a:ext cx="689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First generation biofuels = 1% of global transport fuel consumption</a:t>
            </a:r>
          </a:p>
          <a:p>
            <a:r>
              <a:rPr lang="en-US" sz="1800"/>
              <a:t>(sugarcane, corn, sugar beets, potatoes…)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38200" y="2651125"/>
            <a:ext cx="609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To satisfy global demand = 75% of worlds agricultural land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44550" y="3094038"/>
            <a:ext cx="73040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</a:rPr>
              <a:t>Second generation biofuels:</a:t>
            </a:r>
          </a:p>
          <a:p>
            <a:pPr>
              <a:defRPr/>
            </a:pPr>
            <a:r>
              <a:rPr lang="en-US" sz="1800" dirty="0">
                <a:ea typeface="ＭＳ Ｐゴシック" charset="0"/>
                <a:cs typeface="+mn-cs"/>
                <a:sym typeface="Wingdings" charset="0"/>
              </a:rPr>
              <a:t> Waste biomass, </a:t>
            </a:r>
            <a:r>
              <a:rPr lang="en-US" sz="1800" dirty="0" err="1">
                <a:ea typeface="ＭＳ Ｐゴシック" charset="0"/>
                <a:cs typeface="+mn-cs"/>
                <a:sym typeface="Wingdings" charset="0"/>
              </a:rPr>
              <a:t>lignocellulosic</a:t>
            </a:r>
            <a:r>
              <a:rPr lang="en-US" sz="1800" dirty="0">
                <a:ea typeface="ＭＳ Ｐゴシック" charset="0"/>
                <a:cs typeface="+mn-cs"/>
                <a:sym typeface="Wingdings" charset="0"/>
              </a:rPr>
              <a:t> material, algae, </a:t>
            </a:r>
            <a:r>
              <a:rPr lang="en-US" sz="1800" dirty="0" err="1">
                <a:ea typeface="ＭＳ Ｐゴシック" charset="0"/>
                <a:cs typeface="+mn-cs"/>
                <a:sym typeface="Wingdings" charset="0"/>
              </a:rPr>
              <a:t>Pongamia</a:t>
            </a:r>
            <a:r>
              <a:rPr lang="en-US" sz="1800" dirty="0">
                <a:ea typeface="ＭＳ Ｐゴシック" charset="0"/>
                <a:cs typeface="+mn-cs"/>
                <a:sym typeface="Wingdings" charset="0"/>
              </a:rPr>
              <a:t>, </a:t>
            </a:r>
            <a:r>
              <a:rPr lang="en-US" sz="1800" i="1" dirty="0" err="1">
                <a:ea typeface="ＭＳ Ｐゴシック" charset="0"/>
                <a:cs typeface="+mn-cs"/>
                <a:sym typeface="Wingdings" charset="0"/>
              </a:rPr>
              <a:t>Jatropha</a:t>
            </a:r>
            <a:endParaRPr lang="en-US" sz="1800" i="1" dirty="0">
              <a:ea typeface="ＭＳ Ｐゴシック" charset="0"/>
              <a:cs typeface="+mn-cs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844550" y="3779838"/>
            <a:ext cx="4400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Opportunity for Mallee species (coppiced)</a:t>
            </a:r>
          </a:p>
        </p:txBody>
      </p:sp>
      <p:pic>
        <p:nvPicPr>
          <p:cNvPr id="83866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240338"/>
            <a:ext cx="23622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257800"/>
            <a:ext cx="2209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44550" y="4214813"/>
            <a:ext cx="6699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ea typeface="ＭＳ Ｐゴシック" charset="0"/>
                <a:cs typeface="+mn-cs"/>
              </a:rPr>
              <a:t>Research needed to identify best cropping systems for 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22544" grpId="0"/>
      <p:bldP spid="225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33400" y="1066800"/>
            <a:ext cx="50561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a typeface="ＭＳ Ｐゴシック" charset="0"/>
                <a:cs typeface="+mn-cs"/>
              </a:rPr>
              <a:t>Plantation and production forests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9913" y="1568450"/>
            <a:ext cx="78168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800"/>
              <a:t>Doubling the plantation estate could increase C sequestration in plantations</a:t>
            </a:r>
          </a:p>
          <a:p>
            <a:r>
              <a:rPr lang="en-US" sz="1800"/>
              <a:t>In AUS to 50 Mt CO</a:t>
            </a:r>
            <a:r>
              <a:rPr lang="en-US" sz="1800" baseline="-25000"/>
              <a:t>2</a:t>
            </a:r>
            <a:r>
              <a:rPr lang="en-US" sz="1800"/>
              <a:t> by 2020</a:t>
            </a:r>
          </a:p>
        </p:txBody>
      </p:sp>
      <p:pic>
        <p:nvPicPr>
          <p:cNvPr id="83968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64138"/>
            <a:ext cx="23622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84775"/>
            <a:ext cx="2362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26050"/>
            <a:ext cx="2417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6238" y="5130800"/>
            <a:ext cx="2417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900113" y="2352675"/>
            <a:ext cx="41052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a typeface="ＭＳ Ｐゴシック" charset="0"/>
                <a:cs typeface="+mn-cs"/>
              </a:rPr>
              <a:t>C storage by forest ecosystems: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879475" y="2901950"/>
            <a:ext cx="4552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1. Storage of C in </a:t>
            </a:r>
            <a:r>
              <a:rPr lang="en-US" sz="1800" b="1">
                <a:ea typeface="ＭＳ Ｐゴシック" charset="0"/>
                <a:cs typeface="+mn-cs"/>
              </a:rPr>
              <a:t>forest biomass</a:t>
            </a:r>
            <a:r>
              <a:rPr lang="en-US" sz="1800">
                <a:ea typeface="ＭＳ Ｐゴシック" charset="0"/>
                <a:cs typeface="+mn-cs"/>
              </a:rPr>
              <a:t> and </a:t>
            </a:r>
            <a:r>
              <a:rPr lang="en-US" sz="1800" b="1">
                <a:ea typeface="ＭＳ Ｐゴシック" charset="0"/>
                <a:cs typeface="+mn-cs"/>
              </a:rPr>
              <a:t>soil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900113" y="3379788"/>
            <a:ext cx="686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2. Storage of C in </a:t>
            </a:r>
            <a:r>
              <a:rPr lang="en-US" sz="1800" b="1"/>
              <a:t>forest products</a:t>
            </a:r>
            <a:r>
              <a:rPr lang="en-US" sz="1800"/>
              <a:t> – paper, furniture, construction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900113" y="3883025"/>
            <a:ext cx="584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3. </a:t>
            </a:r>
            <a:r>
              <a:rPr lang="en-US" sz="1800" b="1"/>
              <a:t>Displacement</a:t>
            </a:r>
            <a:r>
              <a:rPr lang="en-US" sz="1800"/>
              <a:t> – use of biofuels to replace fossil fuels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900113" y="4387850"/>
            <a:ext cx="749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4. </a:t>
            </a:r>
            <a:r>
              <a:rPr lang="en-US" sz="1800" b="1"/>
              <a:t>Substitution</a:t>
            </a:r>
            <a:r>
              <a:rPr lang="en-US" sz="1800"/>
              <a:t> – use of wood products that replace fossil fuel intensive </a:t>
            </a:r>
            <a:br>
              <a:rPr lang="en-US" sz="1800"/>
            </a:br>
            <a:r>
              <a:rPr lang="en-US" sz="1800"/>
              <a:t>	             products (concrete, steel, aluminium, plastic)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2786063" y="2895600"/>
            <a:ext cx="1662112" cy="381000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/>
      <p:bldP spid="8220" grpId="0"/>
      <p:bldP spid="8221" grpId="0"/>
      <p:bldP spid="8222" grpId="0"/>
      <p:bldP spid="8223" grpId="0"/>
      <p:bldP spid="82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4210050" y="2670175"/>
            <a:ext cx="3467100" cy="1614488"/>
            <a:chOff x="2789" y="2090"/>
            <a:chExt cx="2184" cy="1017"/>
          </a:xfrm>
        </p:grpSpPr>
        <p:sp>
          <p:nvSpPr>
            <p:cNvPr id="76803" name="AutoShape 3"/>
            <p:cNvSpPr>
              <a:spLocks noChangeArrowheads="1"/>
            </p:cNvSpPr>
            <p:nvPr/>
          </p:nvSpPr>
          <p:spPr bwMode="auto">
            <a:xfrm>
              <a:off x="2789" y="2561"/>
              <a:ext cx="317" cy="546"/>
            </a:xfrm>
            <a:prstGeom prst="rtTriangle">
              <a:avLst/>
            </a:prstGeom>
            <a:solidFill>
              <a:srgbClr val="6600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charset="0"/>
                <a:cs typeface="+mn-cs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 rot="-1425802">
              <a:off x="2820" y="2090"/>
              <a:ext cx="2153" cy="647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charset="0"/>
                <a:cs typeface="+mn-cs"/>
              </a:endParaRPr>
            </a:p>
          </p:txBody>
        </p:sp>
      </p:grpSp>
      <p:sp>
        <p:nvSpPr>
          <p:cNvPr id="76805" name="Rectangle 5"/>
          <p:cNvSpPr>
            <a:spLocks noChangeArrowheads="1"/>
          </p:cNvSpPr>
          <p:nvPr/>
        </p:nvSpPr>
        <p:spPr bwMode="auto">
          <a:xfrm rot="-1425802">
            <a:off x="3906838" y="3632200"/>
            <a:ext cx="3417887" cy="1635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 rot="-1425802">
            <a:off x="3919538" y="3816350"/>
            <a:ext cx="3417887" cy="45085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1258888" y="1628775"/>
            <a:ext cx="5834062" cy="453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1258888" y="4941888"/>
            <a:ext cx="5834062" cy="12223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 flipH="1">
            <a:off x="1258888" y="3644900"/>
            <a:ext cx="2952750" cy="1296988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7102475" y="1628775"/>
            <a:ext cx="852488" cy="3960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flipH="1">
            <a:off x="4138613" y="3644900"/>
            <a:ext cx="2952750" cy="1296988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7164388" y="5321300"/>
            <a:ext cx="1327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Soil carbon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164388" y="4292600"/>
            <a:ext cx="19748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Forest biomass C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7164388" y="3278188"/>
            <a:ext cx="1885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Forest product C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7164388" y="2917825"/>
            <a:ext cx="17970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Displacement C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7164388" y="2347913"/>
            <a:ext cx="1606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Substitution C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 rot="-5400000">
            <a:off x="181769" y="3642519"/>
            <a:ext cx="1657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Carbon (t / ha)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1827213" y="1052513"/>
            <a:ext cx="3968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Carbon accounting over two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12" grpId="0" animBg="1"/>
      <p:bldP spid="76818" grpId="0"/>
      <p:bldP spid="76819" grpId="0"/>
      <p:bldP spid="76820" grpId="0"/>
      <p:bldP spid="76821" grpId="0"/>
      <p:bldP spid="76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4213" y="1106488"/>
            <a:ext cx="48371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a typeface="ＭＳ Ｐゴシック" charset="0"/>
                <a:cs typeface="+mn-cs"/>
              </a:rPr>
              <a:t>Environmental carbon plantings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1350" y="1789113"/>
            <a:ext cx="43878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Revegetation of cleared or degraded land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5800" y="2374900"/>
            <a:ext cx="4467225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a typeface="ＭＳ Ｐゴシック" charset="0"/>
                <a:cs typeface="+mn-cs"/>
              </a:rPr>
              <a:t>Potentially available land = 200 M ha</a:t>
            </a:r>
          </a:p>
          <a:p>
            <a:pPr>
              <a:buFontTx/>
              <a:buChar char="•"/>
              <a:defRPr/>
            </a:pPr>
            <a:r>
              <a:rPr lang="en-US" sz="1800">
                <a:ea typeface="ＭＳ Ｐゴシック" charset="0"/>
                <a:cs typeface="+mn-cs"/>
              </a:rPr>
              <a:t> climatic suitability</a:t>
            </a:r>
          </a:p>
          <a:p>
            <a:pPr>
              <a:buFontTx/>
              <a:buChar char="•"/>
              <a:defRPr/>
            </a:pPr>
            <a:r>
              <a:rPr lang="en-US" sz="1800">
                <a:ea typeface="ＭＳ Ｐゴシック" charset="0"/>
                <a:cs typeface="+mn-cs"/>
              </a:rPr>
              <a:t> soil suitability</a:t>
            </a:r>
          </a:p>
          <a:p>
            <a:pPr>
              <a:buFontTx/>
              <a:buChar char="•"/>
              <a:defRPr/>
            </a:pPr>
            <a:r>
              <a:rPr lang="en-US" sz="1800">
                <a:ea typeface="ＭＳ Ｐゴシック" charset="0"/>
                <a:cs typeface="+mn-cs"/>
              </a:rPr>
              <a:t> species characteristics</a:t>
            </a:r>
          </a:p>
          <a:p>
            <a:pPr>
              <a:buFontTx/>
              <a:buChar char="•"/>
              <a:defRPr/>
            </a:pPr>
            <a:r>
              <a:rPr lang="en-US" sz="1800">
                <a:ea typeface="ＭＳ Ｐゴシック" charset="0"/>
                <a:cs typeface="+mn-cs"/>
              </a:rPr>
              <a:t> profitability compared to current land-use</a:t>
            </a:r>
          </a:p>
          <a:p>
            <a:pPr>
              <a:buFontTx/>
              <a:buChar char="•"/>
              <a:defRPr/>
            </a:pPr>
            <a:r>
              <a:rPr lang="en-US" sz="1800">
                <a:ea typeface="ＭＳ Ｐゴシック" charset="0"/>
                <a:cs typeface="+mn-cs"/>
              </a:rPr>
              <a:t> rainfall interception</a:t>
            </a:r>
          </a:p>
        </p:txBody>
      </p:sp>
      <p:pic>
        <p:nvPicPr>
          <p:cNvPr id="84173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3200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88" y="4257675"/>
            <a:ext cx="345281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pic>
        <p:nvPicPr>
          <p:cNvPr id="84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98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98525" y="1106488"/>
            <a:ext cx="48371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a typeface="ＭＳ Ｐゴシック" charset="0"/>
                <a:cs typeface="+mn-cs"/>
              </a:rPr>
              <a:t>Environmental carbon plantings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57200" y="5715000"/>
            <a:ext cx="4572000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ea typeface="ＭＳ Ｐゴシック" charset="0"/>
                <a:cs typeface="+mn-cs"/>
              </a:rPr>
              <a:t>Total carbon in live biomass for 20 y.o. environmental plantings (t CO</a:t>
            </a:r>
            <a:r>
              <a:rPr lang="en-US" sz="1400" baseline="-25000">
                <a:ea typeface="ＭＳ Ｐゴシック" charset="0"/>
                <a:cs typeface="+mn-cs"/>
              </a:rPr>
              <a:t>2</a:t>
            </a:r>
            <a:r>
              <a:rPr lang="en-US" sz="1400">
                <a:ea typeface="ＭＳ Ｐゴシック" charset="0"/>
                <a:cs typeface="+mn-cs"/>
              </a:rPr>
              <a:t>-e ha</a:t>
            </a:r>
            <a:r>
              <a:rPr lang="en-US" sz="1400" baseline="30000">
                <a:ea typeface="ＭＳ Ｐゴシック" charset="0"/>
                <a:cs typeface="+mn-cs"/>
              </a:rPr>
              <a:t>-1</a:t>
            </a:r>
            <a:r>
              <a:rPr lang="en-US" sz="1400">
                <a:ea typeface="ＭＳ Ｐゴシック" charset="0"/>
                <a:cs typeface="+mn-cs"/>
              </a:rPr>
              <a:t>yr</a:t>
            </a:r>
            <a:r>
              <a:rPr lang="en-US" sz="1400" baseline="30000">
                <a:ea typeface="ＭＳ Ｐゴシック" charset="0"/>
                <a:cs typeface="+mn-cs"/>
              </a:rPr>
              <a:t>-1</a:t>
            </a:r>
            <a:r>
              <a:rPr lang="en-US" sz="1400">
                <a:ea typeface="ＭＳ Ｐゴシック" charset="0"/>
                <a:cs typeface="+mn-cs"/>
              </a:rPr>
              <a:t>) normalised for 20 yrs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239000" y="6411913"/>
            <a:ext cx="185896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a typeface="ＭＳ Ｐゴシック" charset="0"/>
                <a:cs typeface="+mn-cs"/>
              </a:rPr>
              <a:t>Polglase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15558"/>
            <a:ext cx="4038600" cy="4593762"/>
          </a:xfrm>
        </p:spPr>
        <p:txBody>
          <a:bodyPr/>
          <a:lstStyle/>
          <a:p>
            <a:pPr lvl="0"/>
            <a:r>
              <a:rPr lang="en-AU" dirty="0" smtClean="0"/>
              <a:t>Kyoto sinks</a:t>
            </a:r>
          </a:p>
          <a:p>
            <a:pPr lvl="1"/>
            <a:r>
              <a:rPr lang="en-AU" dirty="0" smtClean="0"/>
              <a:t>Reforestation</a:t>
            </a:r>
          </a:p>
          <a:p>
            <a:pPr lvl="1"/>
            <a:r>
              <a:rPr lang="en-AU" dirty="0" err="1" smtClean="0"/>
              <a:t>Afforestation</a:t>
            </a:r>
            <a:r>
              <a:rPr lang="en-AU" dirty="0" smtClean="0"/>
              <a:t> </a:t>
            </a:r>
          </a:p>
          <a:p>
            <a:pPr lvl="0"/>
            <a:r>
              <a:rPr lang="en-AU" dirty="0" smtClean="0"/>
              <a:t>Kyoto sources</a:t>
            </a:r>
          </a:p>
          <a:p>
            <a:pPr lvl="1"/>
            <a:r>
              <a:rPr lang="en-AU" dirty="0" smtClean="0"/>
              <a:t>Enteric methane</a:t>
            </a:r>
          </a:p>
          <a:p>
            <a:pPr lvl="1"/>
            <a:r>
              <a:rPr lang="en-AU" dirty="0" smtClean="0"/>
              <a:t>Nitrous oxide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5558"/>
            <a:ext cx="4038600" cy="4593761"/>
          </a:xfrm>
        </p:spPr>
        <p:txBody>
          <a:bodyPr/>
          <a:lstStyle/>
          <a:p>
            <a:pPr lvl="0"/>
            <a:r>
              <a:rPr lang="en-AU" dirty="0" smtClean="0"/>
              <a:t>Non-Kyoto sinks</a:t>
            </a:r>
          </a:p>
          <a:p>
            <a:pPr lvl="1"/>
            <a:r>
              <a:rPr lang="en-AU" b="1" dirty="0" smtClean="0"/>
              <a:t>Soil C sequestration</a:t>
            </a:r>
          </a:p>
          <a:p>
            <a:pPr lvl="1"/>
            <a:r>
              <a:rPr lang="en-AU" dirty="0" smtClean="0"/>
              <a:t>Managed forests</a:t>
            </a:r>
          </a:p>
          <a:p>
            <a:pPr lvl="1"/>
            <a:r>
              <a:rPr lang="en-AU" dirty="0" smtClean="0"/>
              <a:t>Non-forest revegetation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"/>
            <a:ext cx="6064696" cy="685800"/>
          </a:xfrm>
        </p:spPr>
        <p:txBody>
          <a:bodyPr/>
          <a:lstStyle/>
          <a:p>
            <a:r>
              <a:rPr lang="en-AU" sz="3200" dirty="0" smtClean="0"/>
              <a:t>Kyoto and Non-Kyoto sinks</a:t>
            </a:r>
            <a:endParaRPr lang="en-AU" sz="3200" dirty="0"/>
          </a:p>
        </p:txBody>
      </p:sp>
      <p:sp>
        <p:nvSpPr>
          <p:cNvPr id="5" name="Rectangle 4"/>
          <p:cNvSpPr/>
          <p:nvPr/>
        </p:nvSpPr>
        <p:spPr>
          <a:xfrm>
            <a:off x="1609628" y="1052736"/>
            <a:ext cx="5698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/>
              <a:t>The Carbon Farming Initiative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85800" y="1143000"/>
            <a:ext cx="3656013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a typeface="ＭＳ Ｐゴシック" charset="0"/>
                <a:cs typeface="+mn-cs"/>
              </a:rPr>
              <a:t>Carbon forest plantings</a:t>
            </a:r>
          </a:p>
        </p:txBody>
      </p:sp>
      <p:sp>
        <p:nvSpPr>
          <p:cNvPr id="844803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CSIRO (2009): at a C price of $20/t CO</a:t>
            </a:r>
            <a:r>
              <a:rPr lang="en-US" sz="1800" baseline="-25000"/>
              <a:t>2 </a:t>
            </a:r>
            <a:r>
              <a:rPr lang="en-US" sz="1800"/>
              <a:t>&amp; incentives for biodiversity benefits </a:t>
            </a:r>
            <a:r>
              <a:rPr lang="en-US" sz="1800" b="1"/>
              <a:t>=  350 M t CO</a:t>
            </a:r>
            <a:r>
              <a:rPr lang="en-US" sz="1800" b="1" baseline="-25000"/>
              <a:t>2</a:t>
            </a:r>
            <a:r>
              <a:rPr lang="en-US" sz="1800" b="1"/>
              <a:t> yr</a:t>
            </a:r>
            <a:r>
              <a:rPr lang="en-US" sz="1800" b="1" baseline="30000"/>
              <a:t>-1</a:t>
            </a:r>
          </a:p>
        </p:txBody>
      </p:sp>
      <p:sp>
        <p:nvSpPr>
          <p:cNvPr id="844804" name="TextBox 2"/>
          <p:cNvSpPr txBox="1">
            <a:spLocks noChangeArrowheads="1"/>
          </p:cNvSpPr>
          <p:nvPr/>
        </p:nvSpPr>
        <p:spPr bwMode="auto">
          <a:xfrm>
            <a:off x="547688" y="2492375"/>
            <a:ext cx="648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/>
              <a:t>Mixed native species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Mallees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Other benefits for biodiversity, NRM or farm productivity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Planted in blocks, widely spaced rows, along stream banks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/>
              <a:t>Corridor for native species</a:t>
            </a:r>
          </a:p>
          <a:p>
            <a:pPr marL="285750" indent="-285750">
              <a:buFont typeface="Arial" charset="0"/>
              <a:buChar char="•"/>
            </a:pPr>
            <a:endParaRPr lang="en-US" sz="1800"/>
          </a:p>
        </p:txBody>
      </p:sp>
      <p:pic>
        <p:nvPicPr>
          <p:cNvPr id="84480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888" y="981075"/>
            <a:ext cx="2625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4806" name="TextBox 5"/>
          <p:cNvSpPr txBox="1">
            <a:spLocks noChangeArrowheads="1"/>
          </p:cNvSpPr>
          <p:nvPr/>
        </p:nvSpPr>
        <p:spPr bwMode="auto">
          <a:xfrm>
            <a:off x="609600" y="4005263"/>
            <a:ext cx="7923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At least 20 businesses &amp; non for profit organisations are offering carbon forest offsets in Australia:</a:t>
            </a:r>
          </a:p>
          <a:p>
            <a:r>
              <a:rPr lang="en-US" sz="1800"/>
              <a:t>Greening Australia, Greenfleet, Landcare Carbon Smart, CO2 Australia…</a:t>
            </a:r>
          </a:p>
          <a:p>
            <a:r>
              <a:rPr lang="en-US" sz="1800"/>
              <a:t>http://www.carbonoffsetguide.com.au/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445125"/>
            <a:ext cx="6870700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charset="0"/>
              <a:buChar char="à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Opportunities in a wider range of climate zones</a:t>
            </a:r>
          </a:p>
          <a:p>
            <a:pPr marL="285750" indent="-285750">
              <a:buFont typeface="Wingdings" charset="0"/>
              <a:buChar char="à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 areas where agric. production is marginal and plantations fail</a:t>
            </a:r>
          </a:p>
          <a:p>
            <a:pPr marL="285750" indent="-285750">
              <a:buFont typeface="Wingdings" charset="0"/>
              <a:buChar char="à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Diversification of income for farmers</a:t>
            </a:r>
          </a:p>
          <a:p>
            <a:pPr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Reforestation and afforestation</a:t>
            </a:r>
          </a:p>
        </p:txBody>
      </p:sp>
      <p:sp>
        <p:nvSpPr>
          <p:cNvPr id="845826" name="Text Box 3"/>
          <p:cNvSpPr txBox="1">
            <a:spLocks noChangeArrowheads="1"/>
          </p:cNvSpPr>
          <p:nvPr/>
        </p:nvSpPr>
        <p:spPr bwMode="auto">
          <a:xfrm>
            <a:off x="519113" y="11430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/>
              <a:t>Agroforestry</a:t>
            </a:r>
            <a:endParaRPr lang="en-US" sz="2400" b="1"/>
          </a:p>
        </p:txBody>
      </p:sp>
      <p:sp>
        <p:nvSpPr>
          <p:cNvPr id="845827" name="Text Box 4"/>
          <p:cNvSpPr txBox="1">
            <a:spLocks noChangeArrowheads="1"/>
          </p:cNvSpPr>
          <p:nvPr/>
        </p:nvSpPr>
        <p:spPr bwMode="auto">
          <a:xfrm>
            <a:off x="519113" y="1647825"/>
            <a:ext cx="8156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Farming practices and forestry options</a:t>
            </a:r>
          </a:p>
          <a:p>
            <a:endParaRPr lang="en-US"/>
          </a:p>
          <a:p>
            <a:r>
              <a:rPr lang="en-US"/>
              <a:t>Integration of trees and shrubs into farming landscapes for conservation and profit</a:t>
            </a:r>
          </a:p>
          <a:p>
            <a:endParaRPr lang="en-US"/>
          </a:p>
          <a:p>
            <a:r>
              <a:rPr lang="en-US"/>
              <a:t>Using trees to improve the environmental, social and economic values of their land  </a:t>
            </a:r>
          </a:p>
        </p:txBody>
      </p:sp>
      <p:pic>
        <p:nvPicPr>
          <p:cNvPr id="845828" name="Picture 5"/>
          <p:cNvPicPr>
            <a:picLocks noChangeAspect="1" noChangeArrowheads="1"/>
          </p:cNvPicPr>
          <p:nvPr/>
        </p:nvPicPr>
        <p:blipFill>
          <a:blip r:embed="rId2" cstate="print"/>
          <a:srcRect r="7854"/>
          <a:stretch>
            <a:fillRect/>
          </a:stretch>
        </p:blipFill>
        <p:spPr bwMode="auto">
          <a:xfrm>
            <a:off x="5956300" y="4554538"/>
            <a:ext cx="2936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OM-Rev3D_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2" y="5491162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CC Logo uni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1806"/>
            <a:ext cx="2915816" cy="1356193"/>
          </a:xfrm>
          <a:prstGeom prst="rect">
            <a:avLst/>
          </a:prstGeom>
        </p:spPr>
      </p:pic>
      <p:pic>
        <p:nvPicPr>
          <p:cNvPr id="925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86184"/>
            <a:ext cx="2309689" cy="17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z="2400" dirty="0" smtClean="0"/>
              <a:t>Indicative Abatement from CFI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99153" y="6093296"/>
            <a:ext cx="54793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ea typeface="ＭＳ Ｐゴシック" charset="0"/>
                <a:cs typeface="+mn-cs"/>
              </a:rPr>
              <a:t>Australia’s Annual Emissions   	565 </a:t>
            </a:r>
            <a:r>
              <a:rPr lang="en-US" sz="1600" dirty="0">
                <a:ea typeface="ＭＳ Ｐゴシック" charset="0"/>
                <a:cs typeface="+mn-cs"/>
              </a:rPr>
              <a:t>Mt CO</a:t>
            </a:r>
            <a:r>
              <a:rPr lang="en-US" sz="1600" baseline="-25000" dirty="0">
                <a:ea typeface="ＭＳ Ｐゴシック" charset="0"/>
                <a:cs typeface="+mn-cs"/>
              </a:rPr>
              <a:t>2</a:t>
            </a:r>
            <a:r>
              <a:rPr lang="en-US" sz="1600" dirty="0">
                <a:ea typeface="ＭＳ Ｐゴシック" charset="0"/>
                <a:cs typeface="+mn-cs"/>
              </a:rPr>
              <a:t>-e </a:t>
            </a:r>
            <a:r>
              <a:rPr lang="en-US" sz="1600" dirty="0" smtClean="0">
                <a:ea typeface="ＭＳ Ｐゴシック" charset="0"/>
                <a:cs typeface="+mn-cs"/>
              </a:rPr>
              <a:t>yr</a:t>
            </a:r>
            <a:r>
              <a:rPr lang="en-US" sz="1600" baseline="30000" dirty="0" smtClean="0">
                <a:ea typeface="ＭＳ Ｐゴシック" charset="0"/>
                <a:cs typeface="+mn-cs"/>
              </a:rPr>
              <a:t>-1</a:t>
            </a:r>
            <a:endParaRPr lang="en-US" sz="1600" dirty="0">
              <a:ea typeface="ＭＳ Ｐゴシック" charset="0"/>
              <a:cs typeface="+mn-cs"/>
            </a:endParaRPr>
          </a:p>
        </p:txBody>
      </p:sp>
      <p:pic>
        <p:nvPicPr>
          <p:cNvPr id="869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324875" cy="49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96336" y="6442075"/>
            <a:ext cx="1552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800" dirty="0" smtClean="0"/>
              <a:t>DCCEE </a:t>
            </a:r>
            <a:r>
              <a:rPr lang="en-AU" sz="1800" dirty="0"/>
              <a:t>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185863"/>
            <a:ext cx="7956379" cy="48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Indicative Abatement from CFI 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Soil carbon </a:t>
            </a:r>
          </a:p>
        </p:txBody>
      </p:sp>
      <p:sp>
        <p:nvSpPr>
          <p:cNvPr id="825346" name="Text Box 4"/>
          <p:cNvSpPr txBox="1">
            <a:spLocks noChangeArrowheads="1"/>
          </p:cNvSpPr>
          <p:nvPr/>
        </p:nvSpPr>
        <p:spPr bwMode="auto">
          <a:xfrm>
            <a:off x="592138" y="1052513"/>
            <a:ext cx="808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/>
              <a:t>Many AUS soils have low soil C levels </a:t>
            </a:r>
          </a:p>
          <a:p>
            <a:r>
              <a:rPr lang="en-AU" dirty="0">
                <a:sym typeface="Wingdings" pitchFamily="2" charset="2"/>
              </a:rPr>
              <a:t> </a:t>
            </a:r>
            <a:r>
              <a:rPr lang="en-AU" dirty="0"/>
              <a:t>old and weathered nature. Warm and dry climate</a:t>
            </a:r>
            <a:endParaRPr lang="en-US" dirty="0"/>
          </a:p>
        </p:txBody>
      </p:sp>
      <p:sp>
        <p:nvSpPr>
          <p:cNvPr id="825347" name="Text Box 5"/>
          <p:cNvSpPr txBox="1">
            <a:spLocks noChangeArrowheads="1"/>
          </p:cNvSpPr>
          <p:nvPr/>
        </p:nvSpPr>
        <p:spPr bwMode="auto">
          <a:xfrm>
            <a:off x="592138" y="1773238"/>
            <a:ext cx="808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Large losses of soil C since conversion of native vegetation to agriculture </a:t>
            </a:r>
          </a:p>
        </p:txBody>
      </p:sp>
      <p:sp>
        <p:nvSpPr>
          <p:cNvPr id="825348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083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AUS farmers have adopted practices that reduce soil disturbance</a:t>
            </a:r>
          </a:p>
          <a:p>
            <a:pPr>
              <a:buFont typeface="Wingdings" pitchFamily="2" charset="2"/>
              <a:buChar char="à"/>
            </a:pPr>
            <a:r>
              <a:rPr lang="en-AU" dirty="0">
                <a:sym typeface="Wingdings" pitchFamily="2" charset="2"/>
              </a:rPr>
              <a:t> Adoption of no-till and conservation farming practices</a:t>
            </a:r>
          </a:p>
          <a:p>
            <a:pPr>
              <a:buFont typeface="Wingdings" pitchFamily="2" charset="2"/>
              <a:buChar char="à"/>
            </a:pPr>
            <a:r>
              <a:rPr lang="en-AU" dirty="0"/>
              <a:t> Adoption levels 90% in some areas</a:t>
            </a:r>
          </a:p>
          <a:p>
            <a:pPr>
              <a:buFont typeface="Wingdings" pitchFamily="2" charset="2"/>
              <a:buChar char="à"/>
            </a:pPr>
            <a:r>
              <a:rPr lang="en-AU" dirty="0"/>
              <a:t> Rapid increases in last 5-10 years</a:t>
            </a:r>
            <a:endParaRPr lang="en-US" dirty="0"/>
          </a:p>
        </p:txBody>
      </p:sp>
      <p:sp>
        <p:nvSpPr>
          <p:cNvPr id="825349" name="Text Box 7"/>
          <p:cNvSpPr txBox="1">
            <a:spLocks noChangeArrowheads="1"/>
          </p:cNvSpPr>
          <p:nvPr/>
        </p:nvSpPr>
        <p:spPr bwMode="auto">
          <a:xfrm>
            <a:off x="539750" y="4151313"/>
            <a:ext cx="6970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Soil carbon loss can be reduced or soil carbon increased by:</a:t>
            </a:r>
          </a:p>
          <a:p>
            <a:pPr>
              <a:buFont typeface="Wingdings" pitchFamily="2" charset="2"/>
              <a:buChar char="à"/>
            </a:pPr>
            <a:r>
              <a:rPr lang="en-AU">
                <a:sym typeface="Wingdings" pitchFamily="2" charset="2"/>
              </a:rPr>
              <a:t> Promotion of more plant growth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Adding organic matter from offsite sources</a:t>
            </a:r>
            <a:endParaRPr lang="en-US"/>
          </a:p>
        </p:txBody>
      </p:sp>
      <p:sp>
        <p:nvSpPr>
          <p:cNvPr id="825350" name="Text Box 9"/>
          <p:cNvSpPr txBox="1">
            <a:spLocks noChangeArrowheads="1"/>
          </p:cNvSpPr>
          <p:nvPr/>
        </p:nvSpPr>
        <p:spPr bwMode="auto">
          <a:xfrm>
            <a:off x="4284663" y="6442075"/>
            <a:ext cx="476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800" dirty="0"/>
              <a:t>Garnaut Climate Change review update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Soil carbon</a:t>
            </a:r>
          </a:p>
        </p:txBody>
      </p:sp>
      <p:sp>
        <p:nvSpPr>
          <p:cNvPr id="828418" name="Text Box 3"/>
          <p:cNvSpPr txBox="1">
            <a:spLocks noChangeArrowheads="1"/>
          </p:cNvSpPr>
          <p:nvPr/>
        </p:nvSpPr>
        <p:spPr bwMode="auto">
          <a:xfrm>
            <a:off x="396875" y="2708275"/>
            <a:ext cx="6640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Mitigation options with </a:t>
            </a:r>
            <a:r>
              <a:rPr lang="en-AU" i="1"/>
              <a:t>potential but little data</a:t>
            </a:r>
            <a:r>
              <a:rPr lang="en-AU"/>
              <a:t>: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Addition of large amounts of organic materials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Maximising pasture phases in mixed cropping systems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Shift from annual to perennial species</a:t>
            </a:r>
            <a:endParaRPr lang="en-US"/>
          </a:p>
        </p:txBody>
      </p:sp>
      <p:sp>
        <p:nvSpPr>
          <p:cNvPr id="828419" name="Text Box 4"/>
          <p:cNvSpPr txBox="1">
            <a:spLocks noChangeArrowheads="1"/>
          </p:cNvSpPr>
          <p:nvPr/>
        </p:nvSpPr>
        <p:spPr bwMode="auto">
          <a:xfrm>
            <a:off x="430213" y="4256088"/>
            <a:ext cx="651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Considerable </a:t>
            </a:r>
            <a:r>
              <a:rPr lang="en-AU" b="1"/>
              <a:t>uncertainties</a:t>
            </a:r>
            <a:r>
              <a:rPr lang="en-AU"/>
              <a:t> for all of these opportunities</a:t>
            </a:r>
            <a:endParaRPr lang="en-US"/>
          </a:p>
        </p:txBody>
      </p:sp>
      <p:sp>
        <p:nvSpPr>
          <p:cNvPr id="828420" name="Text Box 5"/>
          <p:cNvSpPr txBox="1">
            <a:spLocks noChangeArrowheads="1"/>
          </p:cNvSpPr>
          <p:nvPr/>
        </p:nvSpPr>
        <p:spPr bwMode="auto">
          <a:xfrm>
            <a:off x="395288" y="4814888"/>
            <a:ext cx="801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Few studies have tracked effects of management changes on soil carbon over an extended period</a:t>
            </a:r>
            <a:endParaRPr lang="en-US"/>
          </a:p>
        </p:txBody>
      </p:sp>
      <p:sp>
        <p:nvSpPr>
          <p:cNvPr id="828421" name="Text Box 6"/>
          <p:cNvSpPr txBox="1">
            <a:spLocks noChangeArrowheads="1"/>
          </p:cNvSpPr>
          <p:nvPr/>
        </p:nvSpPr>
        <p:spPr bwMode="auto">
          <a:xfrm>
            <a:off x="395288" y="5661025"/>
            <a:ext cx="715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Risks</a:t>
            </a:r>
            <a:r>
              <a:rPr lang="en-AU"/>
              <a:t> – drought can reverse potential increases in soil carbon</a:t>
            </a:r>
            <a:endParaRPr lang="en-US"/>
          </a:p>
        </p:txBody>
      </p:sp>
      <p:sp>
        <p:nvSpPr>
          <p:cNvPr id="828422" name="Text Box 7"/>
          <p:cNvSpPr txBox="1">
            <a:spLocks noChangeArrowheads="1"/>
          </p:cNvSpPr>
          <p:nvPr/>
        </p:nvSpPr>
        <p:spPr bwMode="auto">
          <a:xfrm>
            <a:off x="3770313" y="6465888"/>
            <a:ext cx="5265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/>
              <a:t>Garnaut Climate Change review update 2011, Chapter 4</a:t>
            </a:r>
            <a:endParaRPr lang="en-US" sz="1600"/>
          </a:p>
        </p:txBody>
      </p:sp>
      <p:sp>
        <p:nvSpPr>
          <p:cNvPr id="828423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0835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Potential to increase soil carbon at any location depends: 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Soil type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Water and nutrient availability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Temperature</a:t>
            </a:r>
          </a:p>
          <a:p>
            <a:pPr>
              <a:buFont typeface="Wingdings" pitchFamily="2" charset="2"/>
              <a:buChar char="à"/>
            </a:pPr>
            <a:r>
              <a:rPr lang="en-AU"/>
              <a:t> Management history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9621"/>
            <a:ext cx="8229600" cy="4925683"/>
          </a:xfrm>
        </p:spPr>
        <p:txBody>
          <a:bodyPr/>
          <a:lstStyle/>
          <a:p>
            <a:r>
              <a:rPr lang="en-AU" dirty="0" smtClean="0"/>
              <a:t>Will not be able measure in short-term</a:t>
            </a:r>
          </a:p>
          <a:p>
            <a:r>
              <a:rPr lang="en-AU" dirty="0" smtClean="0"/>
              <a:t>CFI will allow a deeming method </a:t>
            </a:r>
          </a:p>
          <a:p>
            <a:pPr lvl="1"/>
            <a:r>
              <a:rPr lang="en-AU" dirty="0" smtClean="0"/>
              <a:t>i.e. modelling</a:t>
            </a:r>
          </a:p>
          <a:p>
            <a:pPr lvl="1"/>
            <a:r>
              <a:rPr lang="en-AU" dirty="0" smtClean="0"/>
              <a:t>Various industry models can be used </a:t>
            </a:r>
          </a:p>
          <a:p>
            <a:pPr lvl="2"/>
            <a:r>
              <a:rPr lang="en-AU" dirty="0" smtClean="0"/>
              <a:t>If peer reviewed and validated. </a:t>
            </a:r>
          </a:p>
          <a:p>
            <a:pPr lvl="1"/>
            <a:r>
              <a:rPr lang="en-AU" dirty="0" smtClean="0"/>
              <a:t>Add measured points as means of validation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 we quantify changes?</a:t>
            </a:r>
            <a:endParaRPr lang="en-A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4379168"/>
            <a:ext cx="4019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516216" y="6488668"/>
            <a:ext cx="20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Source: Jeff </a:t>
            </a:r>
            <a:r>
              <a:rPr lang="en-AU" dirty="0" err="1" smtClean="0"/>
              <a:t>Baldock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underpin a CFI offset method? </a:t>
            </a:r>
          </a:p>
          <a:p>
            <a:pPr lvl="1"/>
            <a:r>
              <a:rPr lang="en-AU" dirty="0" smtClean="0"/>
              <a:t>Must be validated and peer reviewed</a:t>
            </a:r>
          </a:p>
          <a:p>
            <a:pPr lvl="1"/>
            <a:r>
              <a:rPr lang="en-AU" dirty="0" smtClean="0"/>
              <a:t>Should align with quantifiable pools</a:t>
            </a:r>
          </a:p>
          <a:p>
            <a:pPr lvl="2"/>
            <a:r>
              <a:rPr lang="en-AU" dirty="0" smtClean="0"/>
              <a:t>To allow validation and peer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AU" dirty="0" smtClean="0"/>
              <a:t>How prepared are our models?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885" y="3933056"/>
            <a:ext cx="3050703" cy="2348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5861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19686</TotalTime>
  <Words>1462</Words>
  <Application>Microsoft Office PowerPoint</Application>
  <PresentationFormat>On-screen Show (4:3)</PresentationFormat>
  <Paragraphs>225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Document</vt:lpstr>
      <vt:lpstr>The Carbon Farming Initiative and Agricultural Emissions </vt:lpstr>
      <vt:lpstr>This presentation provides options available to increase carbon storage in land management systems</vt:lpstr>
      <vt:lpstr>Kyoto and Non-Kyoto sinks</vt:lpstr>
      <vt:lpstr>Indicative Abatement from CFI </vt:lpstr>
      <vt:lpstr>Indicative Abatement from CFI </vt:lpstr>
      <vt:lpstr>Soil carbon </vt:lpstr>
      <vt:lpstr>Soil carbon</vt:lpstr>
      <vt:lpstr>Can we quantify changes?</vt:lpstr>
      <vt:lpstr>How prepared are our models?</vt:lpstr>
      <vt:lpstr>Soil Carbon Models</vt:lpstr>
      <vt:lpstr>Roth C Model</vt:lpstr>
      <vt:lpstr>Century Model</vt:lpstr>
      <vt:lpstr>DairyMod &amp; SGS</vt:lpstr>
      <vt:lpstr>How prepared are our models?</vt:lpstr>
      <vt:lpstr>Final Thoughts</vt:lpstr>
      <vt:lpstr>Final Thoughts</vt:lpstr>
      <vt:lpstr>Biochar</vt:lpstr>
      <vt:lpstr>Biochar</vt:lpstr>
      <vt:lpstr>Biochar</vt:lpstr>
      <vt:lpstr>Biochar – life cycle analysis</vt:lpstr>
      <vt:lpstr>Biochar </vt:lpstr>
      <vt:lpstr>Biochar </vt:lpstr>
      <vt:lpstr>Managed existing forests</vt:lpstr>
      <vt:lpstr>Non forest re-vegetation</vt:lpstr>
      <vt:lpstr>Non forest re-vegetation - biofuels</vt:lpstr>
      <vt:lpstr>Reforestation and afforestation</vt:lpstr>
      <vt:lpstr>Reforestation and afforestation</vt:lpstr>
      <vt:lpstr>Reforestation and afforestation</vt:lpstr>
      <vt:lpstr>Reforestation and afforestation</vt:lpstr>
      <vt:lpstr>Reforestation and afforestation</vt:lpstr>
      <vt:lpstr>Reforestation and afforestation</vt:lpstr>
      <vt:lpstr>Slide 32</vt:lpstr>
    </vt:vector>
  </TitlesOfParts>
  <Company>ILFR, 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for nitrogen in intensive pasture production systems</dc:title>
  <dc:creator>Dr Richard John Eckard</dc:creator>
  <cp:lastModifiedBy>Seyda Ozkan</cp:lastModifiedBy>
  <cp:revision>743</cp:revision>
  <dcterms:created xsi:type="dcterms:W3CDTF">2000-08-07T02:07:17Z</dcterms:created>
  <dcterms:modified xsi:type="dcterms:W3CDTF">2012-08-23T09:00:39Z</dcterms:modified>
</cp:coreProperties>
</file>