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958" r:id="rId2"/>
    <p:sldId id="820" r:id="rId3"/>
    <p:sldId id="734" r:id="rId4"/>
    <p:sldId id="735" r:id="rId5"/>
    <p:sldId id="799" r:id="rId6"/>
    <p:sldId id="801" r:id="rId7"/>
    <p:sldId id="802" r:id="rId8"/>
    <p:sldId id="803" r:id="rId9"/>
    <p:sldId id="804" r:id="rId10"/>
    <p:sldId id="805" r:id="rId11"/>
    <p:sldId id="806" r:id="rId12"/>
    <p:sldId id="807" r:id="rId13"/>
    <p:sldId id="748" r:id="rId14"/>
    <p:sldId id="749" r:id="rId15"/>
    <p:sldId id="844" r:id="rId16"/>
    <p:sldId id="845" r:id="rId17"/>
    <p:sldId id="841" r:id="rId18"/>
    <p:sldId id="810" r:id="rId19"/>
    <p:sldId id="755" r:id="rId20"/>
    <p:sldId id="754" r:id="rId21"/>
    <p:sldId id="812" r:id="rId22"/>
    <p:sldId id="761" r:id="rId23"/>
    <p:sldId id="813" r:id="rId24"/>
    <p:sldId id="759" r:id="rId25"/>
    <p:sldId id="766" r:id="rId26"/>
    <p:sldId id="843" r:id="rId27"/>
    <p:sldId id="842" r:id="rId28"/>
    <p:sldId id="959" r:id="rId29"/>
  </p:sldIdLst>
  <p:sldSz cx="9144000" cy="6858000" type="screen4x3"/>
  <p:notesSz cx="7315200" cy="96012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Richard Eckard" initials="" lastIdx="20" clrIdx="0"/>
  <p:cmAuthor id="1" name="Richard Eckard" initials="RJ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66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88305" autoAdjust="0"/>
  </p:normalViewPr>
  <p:slideViewPr>
    <p:cSldViewPr>
      <p:cViewPr>
        <p:scale>
          <a:sx n="70" d="100"/>
          <a:sy n="70" d="100"/>
        </p:scale>
        <p:origin x="-1224" y="-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304"/>
    </p:cViewPr>
  </p:sorterViewPr>
  <p:notesViewPr>
    <p:cSldViewPr>
      <p:cViewPr varScale="1">
        <p:scale>
          <a:sx n="58" d="100"/>
          <a:sy n="58" d="100"/>
        </p:scale>
        <p:origin x="-1674" y="-6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AC8D6E-9F40-4CD8-9C92-B8A7B29F1E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8449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561" y="4560086"/>
            <a:ext cx="5362081" cy="43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2C9C69C-2081-4868-A2C7-00213D8F73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97834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432716-57D4-4E03-A382-5D4059DA9243}" type="slidenum">
              <a:rPr lang="en-AU" smtClean="0"/>
              <a:pPr>
                <a:defRPr/>
              </a:pPr>
              <a:t>6</a:t>
            </a:fld>
            <a:endParaRPr lang="en-AU" smtClean="0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A9311-47BE-436E-93CB-CCD32F349F48}" type="slidenum">
              <a:rPr lang="en-AU" smtClean="0"/>
              <a:pPr>
                <a:defRPr/>
              </a:pPr>
              <a:t>7</a:t>
            </a:fld>
            <a:endParaRPr lang="en-AU" smtClean="0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07ECA-84DD-4C8B-817D-3F976DC96592}" type="slidenum">
              <a:rPr lang="en-AU" smtClean="0"/>
              <a:pPr>
                <a:defRPr/>
              </a:pPr>
              <a:t>8</a:t>
            </a:fld>
            <a:endParaRPr lang="en-AU" smtClean="0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3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B9E076-C214-4E90-8FA8-CEEA8F3D3155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C8BFD-0E9F-48AE-A3E6-337A2762C6C5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2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BA554-9D42-4CD8-A7D8-FDCC72676CF6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144838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13" descr="UOM-Rev3D_S_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352800" y="1905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19300" cy="60198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055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5011_PPT_BG_End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3048000"/>
            <a:ext cx="7255328" cy="1828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1524000"/>
            <a:ext cx="70866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0"/>
            <a:ext cx="5757874" cy="8572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9604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12925" y="10795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119063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30" name="Picture 13" descr="UOM-Rev3D_H_s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07950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AU" sz="2800"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2.doc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CC Logo uni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68314"/>
            <a:ext cx="2987824" cy="1389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71600" y="2204864"/>
            <a:ext cx="7255328" cy="1828800"/>
          </a:xfrm>
        </p:spPr>
        <p:txBody>
          <a:bodyPr/>
          <a:lstStyle/>
          <a:p>
            <a:r>
              <a:rPr lang="en-AU" dirty="0" smtClean="0"/>
              <a:t>The Carbon Farming Initiative and Agricultural Emissions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15616" y="4293096"/>
            <a:ext cx="7086600" cy="1512168"/>
          </a:xfrm>
        </p:spPr>
        <p:txBody>
          <a:bodyPr/>
          <a:lstStyle/>
          <a:p>
            <a:pPr lvl="0"/>
            <a:r>
              <a:rPr lang="en-AU" sz="2000" dirty="0" smtClean="0"/>
              <a:t>This presentation was prepared by the University of Melbourne for the Regional Landcare Facilitator training funded through the Australian Government’s Carbon Farming Initiative Communications Program </a:t>
            </a:r>
          </a:p>
          <a:p>
            <a:endParaRPr lang="en-AU" sz="2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2416746" cy="18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 descr="UOM-Rev3D_S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445224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Short term</a:t>
            </a:r>
          </a:p>
          <a:p>
            <a:pPr lvl="1" eaLnBrk="1" hangingPunct="1"/>
            <a:r>
              <a:rPr lang="en-AU" smtClean="0"/>
              <a:t>Improving farm efficiency / animal numbers</a:t>
            </a:r>
          </a:p>
          <a:p>
            <a:pPr lvl="2" eaLnBrk="1" hangingPunct="1"/>
            <a:r>
              <a:rPr lang="en-AU" smtClean="0"/>
              <a:t>Extended lactation</a:t>
            </a:r>
          </a:p>
          <a:p>
            <a:pPr lvl="2" eaLnBrk="1" hangingPunct="1"/>
            <a:r>
              <a:rPr lang="en-AU" smtClean="0"/>
              <a:t>Earlier finishing of beef</a:t>
            </a:r>
          </a:p>
          <a:p>
            <a:pPr lvl="2" eaLnBrk="1" hangingPunct="1"/>
            <a:r>
              <a:rPr lang="en-AU" smtClean="0"/>
              <a:t>Reproduction, weaning percentages, fertility &amp; health</a:t>
            </a:r>
          </a:p>
          <a:p>
            <a:pPr lvl="1" eaLnBrk="1" hangingPunct="1"/>
            <a:r>
              <a:rPr lang="en-AU" smtClean="0"/>
              <a:t>Alternative livestock systems </a:t>
            </a:r>
          </a:p>
          <a:p>
            <a:pPr lvl="2" eaLnBrk="1" hangingPunct="1"/>
            <a:r>
              <a:rPr lang="en-AU" smtClean="0"/>
              <a:t>Monogastrics &amp; kangaroos?</a:t>
            </a:r>
          </a:p>
          <a:p>
            <a:pPr lvl="3" eaLnBrk="1" hangingPunct="1"/>
            <a:r>
              <a:rPr lang="en-AU" smtClean="0"/>
              <a:t>Pigs &amp; chooks cannot covert grass into food</a:t>
            </a:r>
          </a:p>
          <a:p>
            <a:pPr lvl="3" eaLnBrk="1" hangingPunct="1"/>
            <a:endParaRPr lang="en-AU" smtClean="0"/>
          </a:p>
        </p:txBody>
      </p:sp>
      <p:sp>
        <p:nvSpPr>
          <p:cNvPr id="859139" name="TextBox 3"/>
          <p:cNvSpPr txBox="1">
            <a:spLocks noChangeArrowheads="1"/>
          </p:cNvSpPr>
          <p:nvPr/>
        </p:nvSpPr>
        <p:spPr bwMode="auto">
          <a:xfrm>
            <a:off x="7551738" y="6505575"/>
            <a:ext cx="1557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Eckard </a:t>
            </a:r>
            <a:r>
              <a:rPr lang="en-AU" sz="1400" i="1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AU" sz="1400">
                <a:latin typeface="Times New Roman" pitchFamily="18" charset="0"/>
                <a:cs typeface="Times New Roman" pitchFamily="18" charset="0"/>
              </a:rPr>
              <a:t> 2010</a:t>
            </a:r>
          </a:p>
        </p:txBody>
      </p:sp>
      <p:pic>
        <p:nvPicPr>
          <p:cNvPr id="8591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005263"/>
            <a:ext cx="1460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Medium Term</a:t>
            </a:r>
          </a:p>
          <a:p>
            <a:pPr lvl="1" eaLnBrk="1" hangingPunct="1"/>
            <a:r>
              <a:rPr lang="en-AU" dirty="0" smtClean="0"/>
              <a:t>Animal Breeding</a:t>
            </a:r>
          </a:p>
          <a:p>
            <a:pPr lvl="2" eaLnBrk="1" hangingPunct="1"/>
            <a:r>
              <a:rPr lang="en-AU" dirty="0" smtClean="0"/>
              <a:t>Feed conversion efficiency</a:t>
            </a:r>
          </a:p>
          <a:p>
            <a:pPr lvl="2" eaLnBrk="1" hangingPunct="1"/>
            <a:r>
              <a:rPr lang="en-AU" dirty="0" smtClean="0"/>
              <a:t>Reduced </a:t>
            </a:r>
            <a:r>
              <a:rPr lang="en-AU" dirty="0" err="1" smtClean="0"/>
              <a:t>methanogenesis</a:t>
            </a:r>
            <a:endParaRPr lang="en-AU" dirty="0" smtClean="0"/>
          </a:p>
          <a:p>
            <a:pPr lvl="1" eaLnBrk="1" hangingPunct="1"/>
            <a:r>
              <a:rPr lang="en-AU" dirty="0" smtClean="0"/>
              <a:t>Plant Breeding</a:t>
            </a:r>
          </a:p>
          <a:p>
            <a:pPr lvl="2" eaLnBrk="1" hangingPunct="1"/>
            <a:r>
              <a:rPr lang="en-AU" dirty="0" smtClean="0"/>
              <a:t>Improved energy to protein ratio</a:t>
            </a:r>
          </a:p>
          <a:p>
            <a:pPr lvl="2" eaLnBrk="1" hangingPunct="1"/>
            <a:r>
              <a:rPr lang="en-AU" dirty="0" smtClean="0"/>
              <a:t>Tannin, oils, sugars</a:t>
            </a:r>
          </a:p>
        </p:txBody>
      </p:sp>
      <p:pic>
        <p:nvPicPr>
          <p:cNvPr id="86016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350" y="2852738"/>
            <a:ext cx="1976438" cy="309721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860164" name="TextBox 3"/>
          <p:cNvSpPr txBox="1">
            <a:spLocks noChangeArrowheads="1"/>
          </p:cNvSpPr>
          <p:nvPr/>
        </p:nvSpPr>
        <p:spPr bwMode="auto">
          <a:xfrm>
            <a:off x="6399213" y="6434138"/>
            <a:ext cx="2744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Eckard, Grainger &amp; de Klein 2010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  <p:sp>
        <p:nvSpPr>
          <p:cNvPr id="861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Longer-term</a:t>
            </a:r>
          </a:p>
          <a:p>
            <a:pPr lvl="1" eaLnBrk="1" hangingPunct="1"/>
            <a:r>
              <a:rPr lang="en-AU" smtClean="0"/>
              <a:t>Rumen manipulation/ biological control</a:t>
            </a:r>
          </a:p>
          <a:p>
            <a:pPr lvl="2" eaLnBrk="1" hangingPunct="1"/>
            <a:r>
              <a:rPr lang="en-AU" smtClean="0"/>
              <a:t>Vaccination </a:t>
            </a:r>
          </a:p>
          <a:p>
            <a:pPr lvl="2" eaLnBrk="1" hangingPunct="1"/>
            <a:r>
              <a:rPr lang="en-AU" smtClean="0"/>
              <a:t>Competitive or predatory microbes </a:t>
            </a:r>
          </a:p>
          <a:p>
            <a:pPr lvl="2" eaLnBrk="1" hangingPunct="1"/>
            <a:r>
              <a:rPr lang="en-AU" smtClean="0"/>
              <a:t>Acetogenesis (Kangaroo)</a:t>
            </a:r>
          </a:p>
          <a:p>
            <a:pPr lvl="2" eaLnBrk="1" hangingPunct="1"/>
            <a:r>
              <a:rPr lang="en-AU" smtClean="0"/>
              <a:t>Succinate (Tamar Wallaby)</a:t>
            </a:r>
          </a:p>
        </p:txBody>
      </p:sp>
      <p:pic>
        <p:nvPicPr>
          <p:cNvPr id="86118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573463"/>
            <a:ext cx="21780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1188" name="TextBox 3"/>
          <p:cNvSpPr txBox="1">
            <a:spLocks noChangeArrowheads="1"/>
          </p:cNvSpPr>
          <p:nvPr/>
        </p:nvSpPr>
        <p:spPr bwMode="auto">
          <a:xfrm>
            <a:off x="6435725" y="6453188"/>
            <a:ext cx="2673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Eckard, Grainger &amp; de Klein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847725"/>
            <a:ext cx="7643813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2210" name="Rectangle 2"/>
          <p:cNvSpPr>
            <a:spLocks noChangeArrowheads="1"/>
          </p:cNvSpPr>
          <p:nvPr/>
        </p:nvSpPr>
        <p:spPr bwMode="auto">
          <a:xfrm>
            <a:off x="7954963" y="6550025"/>
            <a:ext cx="1189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400">
                <a:latin typeface="Times"/>
              </a:rPr>
              <a:t>Eckard 2008</a:t>
            </a:r>
          </a:p>
        </p:txBody>
      </p:sp>
      <p:sp>
        <p:nvSpPr>
          <p:cNvPr id="8622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  <a:endParaRPr lang="en-AU" smtClean="0">
              <a:latin typeface="Calibri" pitchFamily="34" charset="0"/>
            </a:endParaRPr>
          </a:p>
        </p:txBody>
      </p:sp>
      <p:graphicFrame>
        <p:nvGraphicFramePr>
          <p:cNvPr id="491522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63" y="1485900"/>
          <a:ext cx="7958137" cy="3757613"/>
        </p:xfrm>
        <a:graphic>
          <a:graphicData uri="http://schemas.openxmlformats.org/presentationml/2006/ole">
            <p:oleObj spid="_x0000_s491529" name="Worksheet" r:id="rId4" imgW="7848600" imgH="3705225" progId="Excel.Sheet.8">
              <p:embed/>
            </p:oleObj>
          </a:graphicData>
        </a:graphic>
      </p:graphicFrame>
      <p:sp>
        <p:nvSpPr>
          <p:cNvPr id="491524" name="Rectangle 11"/>
          <p:cNvSpPr>
            <a:spLocks noChangeArrowheads="1"/>
          </p:cNvSpPr>
          <p:nvPr/>
        </p:nvSpPr>
        <p:spPr bwMode="auto">
          <a:xfrm>
            <a:off x="2500313" y="2782888"/>
            <a:ext cx="136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Nitrification</a:t>
            </a:r>
          </a:p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Inhibitors</a:t>
            </a:r>
          </a:p>
        </p:txBody>
      </p:sp>
      <p:sp>
        <p:nvSpPr>
          <p:cNvPr id="491525" name="Rectangle 13"/>
          <p:cNvSpPr>
            <a:spLocks noChangeArrowheads="1"/>
          </p:cNvSpPr>
          <p:nvPr/>
        </p:nvSpPr>
        <p:spPr bwMode="auto">
          <a:xfrm>
            <a:off x="5372100" y="2854325"/>
            <a:ext cx="105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Plant</a:t>
            </a:r>
          </a:p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Breeding</a:t>
            </a:r>
          </a:p>
        </p:txBody>
      </p:sp>
      <p:sp>
        <p:nvSpPr>
          <p:cNvPr id="491526" name="Rectangle 11"/>
          <p:cNvSpPr>
            <a:spLocks noChangeArrowheads="1"/>
          </p:cNvSpPr>
          <p:nvPr/>
        </p:nvSpPr>
        <p:spPr bwMode="auto">
          <a:xfrm>
            <a:off x="1571625" y="35687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BMPs</a:t>
            </a:r>
          </a:p>
        </p:txBody>
      </p:sp>
      <p:sp>
        <p:nvSpPr>
          <p:cNvPr id="491527" name="Rectangle 12"/>
          <p:cNvSpPr>
            <a:spLocks noChangeArrowheads="1"/>
          </p:cNvSpPr>
          <p:nvPr/>
        </p:nvSpPr>
        <p:spPr bwMode="auto">
          <a:xfrm>
            <a:off x="7286625" y="1214438"/>
            <a:ext cx="156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“Silver bullet”</a:t>
            </a:r>
          </a:p>
        </p:txBody>
      </p:sp>
      <p:sp>
        <p:nvSpPr>
          <p:cNvPr id="491528" name="Rectangle 11"/>
          <p:cNvSpPr>
            <a:spLocks noChangeArrowheads="1"/>
          </p:cNvSpPr>
          <p:nvPr/>
        </p:nvSpPr>
        <p:spPr bwMode="auto">
          <a:xfrm>
            <a:off x="2571750" y="3640138"/>
            <a:ext cx="59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Diet</a:t>
            </a:r>
          </a:p>
        </p:txBody>
      </p:sp>
      <p:sp>
        <p:nvSpPr>
          <p:cNvPr id="491529" name="Rectangle 13"/>
          <p:cNvSpPr>
            <a:spLocks noChangeArrowheads="1"/>
          </p:cNvSpPr>
          <p:nvPr/>
        </p:nvSpPr>
        <p:spPr bwMode="auto">
          <a:xfrm>
            <a:off x="4357688" y="1997075"/>
            <a:ext cx="105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Animal </a:t>
            </a:r>
          </a:p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Breeding</a:t>
            </a:r>
          </a:p>
        </p:txBody>
      </p:sp>
      <p:sp>
        <p:nvSpPr>
          <p:cNvPr id="491530" name="Rectangle 12"/>
          <p:cNvSpPr>
            <a:spLocks noChangeArrowheads="1"/>
          </p:cNvSpPr>
          <p:nvPr/>
        </p:nvSpPr>
        <p:spPr bwMode="auto">
          <a:xfrm>
            <a:off x="6737350" y="2354263"/>
            <a:ext cx="1620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Soil Microbial </a:t>
            </a:r>
          </a:p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Manipulation</a:t>
            </a:r>
          </a:p>
        </p:txBody>
      </p:sp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3721100" y="3425825"/>
            <a:ext cx="173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Secondary plant</a:t>
            </a:r>
          </a:p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compounds</a:t>
            </a:r>
          </a:p>
        </p:txBody>
      </p:sp>
      <p:sp>
        <p:nvSpPr>
          <p:cNvPr id="491532" name="TextBox 3"/>
          <p:cNvSpPr txBox="1">
            <a:spLocks noChangeArrowheads="1"/>
          </p:cNvSpPr>
          <p:nvPr/>
        </p:nvSpPr>
        <p:spPr bwMode="auto">
          <a:xfrm>
            <a:off x="7040563" y="6550025"/>
            <a:ext cx="210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De Klein &amp; Eckard 2008</a:t>
            </a:r>
          </a:p>
        </p:txBody>
      </p:sp>
      <p:sp>
        <p:nvSpPr>
          <p:cNvPr id="491533" name="Rectangle 15"/>
          <p:cNvSpPr>
            <a:spLocks noChangeArrowheads="1"/>
          </p:cNvSpPr>
          <p:nvPr/>
        </p:nvSpPr>
        <p:spPr bwMode="auto">
          <a:xfrm>
            <a:off x="2500313" y="4127500"/>
            <a:ext cx="1985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Herd Management</a:t>
            </a:r>
          </a:p>
        </p:txBody>
      </p:sp>
      <p:sp>
        <p:nvSpPr>
          <p:cNvPr id="491534" name="Rectangle 12"/>
          <p:cNvSpPr>
            <a:spLocks noChangeArrowheads="1"/>
          </p:cNvSpPr>
          <p:nvPr/>
        </p:nvSpPr>
        <p:spPr bwMode="auto">
          <a:xfrm>
            <a:off x="5572125" y="1555750"/>
            <a:ext cx="189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Biological control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500188" y="5143500"/>
            <a:ext cx="126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>
                <a:latin typeface="Times"/>
              </a:rPr>
              <a:t>Immediate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6929438" y="5143500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>
                <a:latin typeface="Times"/>
              </a:rPr>
              <a:t>Longer Term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4286250" y="5143500"/>
            <a:ext cx="10525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Times"/>
              </a:rPr>
              <a:t>Timeline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1524000" y="548798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>
                <a:latin typeface="Times"/>
              </a:rPr>
              <a:t>High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7250113" y="5487988"/>
            <a:ext cx="60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>
                <a:latin typeface="Times"/>
              </a:rPr>
              <a:t>Low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4214813" y="5487988"/>
            <a:ext cx="13001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Times"/>
              </a:rPr>
              <a:t>Confidence</a:t>
            </a:r>
          </a:p>
        </p:txBody>
      </p:sp>
      <p:sp>
        <p:nvSpPr>
          <p:cNvPr id="491541" name="TextBox 11"/>
          <p:cNvSpPr txBox="1">
            <a:spLocks noChangeArrowheads="1"/>
          </p:cNvSpPr>
          <p:nvPr/>
        </p:nvSpPr>
        <p:spPr bwMode="auto">
          <a:xfrm>
            <a:off x="4143375" y="4714875"/>
            <a:ext cx="18573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800" b="1">
                <a:latin typeface="Times"/>
              </a:rPr>
              <a:t>Likely Impact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865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Measurement of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  <a:p>
            <a:pPr lvl="1" eaLnBrk="1" hangingPunct="1"/>
            <a:r>
              <a:rPr lang="en-AU" smtClean="0"/>
              <a:t>Manual and automatic chambers</a:t>
            </a:r>
          </a:p>
        </p:txBody>
      </p:sp>
      <p:pic>
        <p:nvPicPr>
          <p:cNvPr id="86528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59013"/>
            <a:ext cx="21780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52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2449513" cy="2073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5285" name="Picture 6" descr="Pan gh crop chamber  sit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333625"/>
            <a:ext cx="3959225" cy="18716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5286" name="Picture 12" descr="#3 science in fie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4618038"/>
            <a:ext cx="2736850" cy="176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5287" name="Picture 11" descr="C:\Documents and Settings\rjeckard\My Documents\My Pictures\Pictures\Greenhouse\Horsham Chambers\Chamber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4700" y="4367213"/>
            <a:ext cx="3235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866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Measurement of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  <a:p>
            <a:pPr lvl="1" eaLnBrk="1" hangingPunct="1"/>
            <a:r>
              <a:rPr lang="en-AU" smtClean="0"/>
              <a:t>Micrometeorological methods</a:t>
            </a:r>
          </a:p>
        </p:txBody>
      </p:sp>
      <p:pic>
        <p:nvPicPr>
          <p:cNvPr id="8663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36838"/>
            <a:ext cx="3627438" cy="29527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630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852738"/>
            <a:ext cx="2908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8673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Short term - Nitrogen Fertiliser Rate</a:t>
            </a:r>
          </a:p>
          <a:p>
            <a:pPr lvl="2" eaLnBrk="1" hangingPunct="1"/>
            <a:r>
              <a:rPr lang="en-AU" smtClean="0"/>
              <a:t>Match to plant demand</a:t>
            </a:r>
          </a:p>
          <a:p>
            <a:pPr lvl="2" eaLnBrk="1" hangingPunct="1"/>
            <a:r>
              <a:rPr lang="en-AU" smtClean="0"/>
              <a:t>Similar with effluent</a:t>
            </a:r>
          </a:p>
          <a:p>
            <a:pPr lvl="1" eaLnBrk="1" hangingPunct="1"/>
            <a:endParaRPr lang="en-AU" smtClean="0"/>
          </a:p>
          <a:p>
            <a:pPr eaLnBrk="1" hangingPunct="1"/>
            <a:endParaRPr lang="en-AU" smtClean="0"/>
          </a:p>
        </p:txBody>
      </p:sp>
      <p:pic>
        <p:nvPicPr>
          <p:cNvPr id="867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70288"/>
            <a:ext cx="460851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3706813"/>
            <a:ext cx="43656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7333" name="Rectangle 6"/>
          <p:cNvSpPr>
            <a:spLocks noChangeArrowheads="1"/>
          </p:cNvSpPr>
          <p:nvPr/>
        </p:nvSpPr>
        <p:spPr bwMode="auto">
          <a:xfrm>
            <a:off x="304800" y="3048000"/>
            <a:ext cx="1776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>
                <a:latin typeface="Times"/>
              </a:rPr>
              <a:t>Productivity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33988" y="3048000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>
                <a:latin typeface="Times"/>
              </a:rPr>
              <a:t>Environment</a:t>
            </a:r>
          </a:p>
        </p:txBody>
      </p:sp>
      <p:sp>
        <p:nvSpPr>
          <p:cNvPr id="867335" name="TextBox 8"/>
          <p:cNvSpPr txBox="1">
            <a:spLocks noChangeArrowheads="1"/>
          </p:cNvSpPr>
          <p:nvPr/>
        </p:nvSpPr>
        <p:spPr bwMode="auto">
          <a:xfrm>
            <a:off x="7516813" y="6550025"/>
            <a:ext cx="154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Eckard et al. 2006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625" name="Object 3"/>
          <p:cNvGraphicFramePr>
            <a:graphicFrameLocks noChangeAspect="1"/>
          </p:cNvGraphicFramePr>
          <p:nvPr/>
        </p:nvGraphicFramePr>
        <p:xfrm>
          <a:off x="1187450" y="2187575"/>
          <a:ext cx="6527800" cy="4621213"/>
        </p:xfrm>
        <a:graphic>
          <a:graphicData uri="http://schemas.openxmlformats.org/presentationml/2006/ole">
            <p:oleObj spid="_x0000_s666632" name="Worksheet" r:id="rId3" imgW="9648665" imgH="6829430" progId="Excel.Sheet.8">
              <p:embed/>
            </p:oleObj>
          </a:graphicData>
        </a:graphic>
      </p:graphicFrame>
      <p:sp>
        <p:nvSpPr>
          <p:cNvPr id="66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66662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Short term - Nitrogen fertiliser rate</a:t>
            </a:r>
          </a:p>
          <a:p>
            <a:pPr lvl="1" eaLnBrk="1" hangingPunct="1"/>
            <a:endParaRPr lang="en-AU" smtClean="0"/>
          </a:p>
        </p:txBody>
      </p:sp>
      <p:sp>
        <p:nvSpPr>
          <p:cNvPr id="666628" name="TextBox 12"/>
          <p:cNvSpPr txBox="1">
            <a:spLocks noChangeArrowheads="1"/>
          </p:cNvSpPr>
          <p:nvPr/>
        </p:nvSpPr>
        <p:spPr bwMode="auto">
          <a:xfrm>
            <a:off x="7586663" y="6550025"/>
            <a:ext cx="1422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Grace </a:t>
            </a:r>
            <a:r>
              <a:rPr lang="en-AU" sz="1400" i="1">
                <a:latin typeface="Times New Roman" pitchFamily="18" charset="0"/>
                <a:cs typeface="Times New Roman" pitchFamily="18" charset="0"/>
              </a:rPr>
              <a:t>et al. 2007</a:t>
            </a:r>
            <a:endParaRPr lang="en-A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66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357563"/>
            <a:ext cx="1973262" cy="19288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6630" name="Freeform 12"/>
          <p:cNvSpPr>
            <a:spLocks noChangeArrowheads="1"/>
          </p:cNvSpPr>
          <p:nvPr/>
        </p:nvSpPr>
        <p:spPr bwMode="auto">
          <a:xfrm>
            <a:off x="2560638" y="2636838"/>
            <a:ext cx="3740150" cy="2617787"/>
          </a:xfrm>
          <a:custGeom>
            <a:avLst/>
            <a:gdLst>
              <a:gd name="T0" fmla="*/ 0 w 3740727"/>
              <a:gd name="T1" fmla="*/ 2617961 h 2617773"/>
              <a:gd name="T2" fmla="*/ 2453778 w 3740727"/>
              <a:gd name="T3" fmla="*/ 2161219 h 2617773"/>
              <a:gd name="T4" fmla="*/ 3733815 w 3740727"/>
              <a:gd name="T5" fmla="*/ 0 h 2617773"/>
              <a:gd name="T6" fmla="*/ 0 60000 65536"/>
              <a:gd name="T7" fmla="*/ 0 60000 65536"/>
              <a:gd name="T8" fmla="*/ 0 60000 65536"/>
              <a:gd name="T9" fmla="*/ 0 w 3740727"/>
              <a:gd name="T10" fmla="*/ 0 h 2617773"/>
              <a:gd name="T11" fmla="*/ 3740727 w 3740727"/>
              <a:gd name="T12" fmla="*/ 2617773 h 2617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0727" h="2617773">
                <a:moveTo>
                  <a:pt x="0" y="2617773"/>
                </a:moveTo>
                <a:cubicBezTo>
                  <a:pt x="375984" y="2544503"/>
                  <a:pt x="1834860" y="2597370"/>
                  <a:pt x="2458314" y="2161075"/>
                </a:cubicBezTo>
                <a:cubicBezTo>
                  <a:pt x="3081768" y="1724780"/>
                  <a:pt x="3376550" y="899556"/>
                  <a:pt x="3740727" y="0"/>
                </a:cubicBezTo>
              </a:path>
            </a:pathLst>
          </a:custGeom>
          <a:noFill/>
          <a:ln w="38100" cap="sq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80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  <a:endParaRPr lang="en-A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Short term - Choice of N Source</a:t>
            </a:r>
          </a:p>
          <a:p>
            <a:pPr lvl="2" eaLnBrk="1" hangingPunct="1"/>
            <a:r>
              <a:rPr lang="en-AU" dirty="0" smtClean="0"/>
              <a:t>In wet soils </a:t>
            </a:r>
          </a:p>
          <a:p>
            <a:pPr lvl="3" eaLnBrk="1" hangingPunct="1"/>
            <a:r>
              <a:rPr lang="en-AU" dirty="0" smtClean="0"/>
              <a:t>N</a:t>
            </a:r>
            <a:r>
              <a:rPr lang="en-AU" baseline="-25000" dirty="0" smtClean="0"/>
              <a:t>2</a:t>
            </a:r>
            <a:r>
              <a:rPr lang="en-AU" dirty="0" smtClean="0"/>
              <a:t>O (nitrous oxide) from NO</a:t>
            </a:r>
            <a:r>
              <a:rPr lang="en-AU" baseline="-25000" dirty="0" smtClean="0"/>
              <a:t>3</a:t>
            </a:r>
            <a:r>
              <a:rPr lang="en-AU" dirty="0" smtClean="0"/>
              <a:t>-N (nitrate) source</a:t>
            </a:r>
          </a:p>
          <a:p>
            <a:pPr lvl="3" eaLnBrk="1" hangingPunct="1"/>
            <a:r>
              <a:rPr lang="en-AU" dirty="0" err="1" smtClean="0"/>
              <a:t>Denitrification</a:t>
            </a:r>
            <a:r>
              <a:rPr lang="en-AU" dirty="0" smtClean="0"/>
              <a:t> or leaching</a:t>
            </a:r>
          </a:p>
          <a:p>
            <a:pPr lvl="2" eaLnBrk="1" hangingPunct="1"/>
            <a:r>
              <a:rPr lang="en-AU" dirty="0" smtClean="0"/>
              <a:t>In dry soils </a:t>
            </a:r>
          </a:p>
          <a:p>
            <a:pPr lvl="3" eaLnBrk="1" hangingPunct="1"/>
            <a:r>
              <a:rPr lang="en-AU" dirty="0" smtClean="0"/>
              <a:t>N</a:t>
            </a:r>
            <a:r>
              <a:rPr lang="en-AU" baseline="-25000" dirty="0" smtClean="0"/>
              <a:t>2</a:t>
            </a:r>
            <a:r>
              <a:rPr lang="en-AU" dirty="0" smtClean="0"/>
              <a:t>O (nitrous oxide) from NH</a:t>
            </a:r>
            <a:r>
              <a:rPr lang="en-AU" baseline="-25000" dirty="0" smtClean="0"/>
              <a:t>3</a:t>
            </a:r>
            <a:r>
              <a:rPr lang="en-AU" dirty="0" smtClean="0"/>
              <a:t> (ammonia)</a:t>
            </a:r>
          </a:p>
          <a:p>
            <a:pPr lvl="3" eaLnBrk="1" hangingPunct="1"/>
            <a:r>
              <a:rPr lang="en-AU" dirty="0" smtClean="0"/>
              <a:t>Volatilisation from urea</a:t>
            </a:r>
          </a:p>
          <a:p>
            <a:pPr lvl="1" eaLnBrk="1" hangingPunct="1"/>
            <a:r>
              <a:rPr lang="en-AU" dirty="0" smtClean="0"/>
              <a:t>N Placement</a:t>
            </a:r>
          </a:p>
          <a:p>
            <a:pPr lvl="2" eaLnBrk="1" hangingPunct="1"/>
            <a:r>
              <a:rPr lang="en-AU" dirty="0" smtClean="0"/>
              <a:t>Band, ridges</a:t>
            </a:r>
          </a:p>
          <a:p>
            <a:pPr lvl="2" eaLnBrk="1" hangingPunct="1"/>
            <a:r>
              <a:rPr lang="en-AU" dirty="0" smtClean="0"/>
              <a:t>Within paddock</a:t>
            </a:r>
          </a:p>
          <a:p>
            <a:pPr lvl="1" eaLnBrk="1" hangingPunct="1"/>
            <a:endParaRPr lang="en-AU" dirty="0" smtClean="0"/>
          </a:p>
        </p:txBody>
      </p:sp>
      <p:pic>
        <p:nvPicPr>
          <p:cNvPr id="8693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1588" y="3613150"/>
            <a:ext cx="4243387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9380" name="TextBox 13"/>
          <p:cNvSpPr txBox="1">
            <a:spLocks noChangeArrowheads="1"/>
          </p:cNvSpPr>
          <p:nvPr/>
        </p:nvSpPr>
        <p:spPr bwMode="auto">
          <a:xfrm>
            <a:off x="7516813" y="6550025"/>
            <a:ext cx="154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Eckard et al. 2006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49" name="Title 3"/>
          <p:cNvSpPr>
            <a:spLocks noGrp="1"/>
          </p:cNvSpPr>
          <p:nvPr>
            <p:ph type="ctrTitle" sz="quarter"/>
          </p:nvPr>
        </p:nvSpPr>
        <p:spPr>
          <a:xfrm>
            <a:off x="971600" y="3212976"/>
            <a:ext cx="7254875" cy="1828800"/>
          </a:xfrm>
        </p:spPr>
        <p:txBody>
          <a:bodyPr/>
          <a:lstStyle/>
          <a:p>
            <a:pPr eaLnBrk="1" hangingPunct="1"/>
            <a:r>
              <a:rPr lang="en-AU" sz="2000" dirty="0" smtClean="0"/>
              <a:t>This presentation provides options to reduce methane and nitrous oxide emissions from agricultural systems</a:t>
            </a:r>
          </a:p>
        </p:txBody>
      </p:sp>
      <p:sp>
        <p:nvSpPr>
          <p:cNvPr id="846850" name="Subtitle 4"/>
          <p:cNvSpPr>
            <a:spLocks noGrp="1"/>
          </p:cNvSpPr>
          <p:nvPr>
            <p:ph type="subTitle" sz="quarter" idx="1"/>
          </p:nvPr>
        </p:nvSpPr>
        <p:spPr>
          <a:xfrm>
            <a:off x="755576" y="1524000"/>
            <a:ext cx="7321624" cy="609600"/>
          </a:xfrm>
        </p:spPr>
        <p:txBody>
          <a:bodyPr/>
          <a:lstStyle/>
          <a:p>
            <a:pPr eaLnBrk="1" hangingPunct="1"/>
            <a:r>
              <a:rPr lang="en-AU" dirty="0" smtClean="0"/>
              <a:t>PART 8: OPTIONS FOR ABATEMENT – EMISSION REDUCTION</a:t>
            </a:r>
          </a:p>
        </p:txBody>
      </p:sp>
      <p:pic>
        <p:nvPicPr>
          <p:cNvPr id="4" name="Picture 3" descr="PICCC Logo uni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8790"/>
            <a:ext cx="2771800" cy="128921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390" y="5229200"/>
            <a:ext cx="2344738" cy="179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UOM-Rev3D_S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64" y="5661248"/>
            <a:ext cx="1134775" cy="115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425" name="Picture 3"/>
          <p:cNvPicPr>
            <a:picLocks noChangeAspect="1" noChangeArrowheads="1"/>
          </p:cNvPicPr>
          <p:nvPr/>
        </p:nvPicPr>
        <p:blipFill>
          <a:blip r:embed="rId3" cstate="print"/>
          <a:srcRect r="12035"/>
          <a:stretch>
            <a:fillRect/>
          </a:stretch>
        </p:blipFill>
        <p:spPr bwMode="auto">
          <a:xfrm>
            <a:off x="1979613" y="2133600"/>
            <a:ext cx="6202362" cy="43037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871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87142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Short term - N Source and timing</a:t>
            </a:r>
          </a:p>
          <a:p>
            <a:pPr eaLnBrk="1" hangingPunct="1"/>
            <a:endParaRPr lang="en-AU" smtClean="0"/>
          </a:p>
        </p:txBody>
      </p:sp>
      <p:sp>
        <p:nvSpPr>
          <p:cNvPr id="871428" name="Text Box 12"/>
          <p:cNvSpPr txBox="1">
            <a:spLocks noChangeArrowheads="1"/>
          </p:cNvSpPr>
          <p:nvPr/>
        </p:nvSpPr>
        <p:spPr bwMode="auto">
          <a:xfrm>
            <a:off x="7596188" y="6583363"/>
            <a:ext cx="1500187" cy="3079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"/>
              </a:rPr>
              <a:t>Eckard </a:t>
            </a:r>
            <a:r>
              <a:rPr lang="en-US" sz="1400" i="1">
                <a:latin typeface="Times"/>
              </a:rPr>
              <a:t>et al.</a:t>
            </a:r>
            <a:r>
              <a:rPr lang="en-US" sz="1400">
                <a:latin typeface="Times"/>
              </a:rPr>
              <a:t> 2002</a:t>
            </a:r>
            <a:endParaRPr lang="en-AU" sz="140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Short term - Fertiliser formulation</a:t>
            </a:r>
          </a:p>
          <a:p>
            <a:pPr lvl="1" eaLnBrk="1" hangingPunct="1"/>
            <a:r>
              <a:rPr lang="en-US" dirty="0" err="1" smtClean="0"/>
              <a:t>Urease</a:t>
            </a:r>
            <a:r>
              <a:rPr lang="en-US" dirty="0" smtClean="0"/>
              <a:t> inhibitors </a:t>
            </a:r>
          </a:p>
          <a:p>
            <a:pPr lvl="2" eaLnBrk="1" hangingPunct="1"/>
            <a:r>
              <a:rPr lang="en-US" dirty="0" smtClean="0"/>
              <a:t>Reduces NH</a:t>
            </a:r>
            <a:r>
              <a:rPr lang="en-AU" baseline="-25000" dirty="0" smtClean="0"/>
              <a:t>3</a:t>
            </a:r>
            <a:r>
              <a:rPr lang="en-US" dirty="0" smtClean="0"/>
              <a:t> (ammonia) </a:t>
            </a:r>
            <a:r>
              <a:rPr lang="en-US" dirty="0" err="1" smtClean="0"/>
              <a:t>volatilisation</a:t>
            </a:r>
            <a:endParaRPr lang="en-US" dirty="0" smtClean="0"/>
          </a:p>
          <a:p>
            <a:pPr lvl="3" eaLnBrk="1" hangingPunct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Agrotain</a:t>
            </a:r>
            <a:r>
              <a:rPr lang="en-US" dirty="0" smtClean="0"/>
              <a:t>®, Green </a:t>
            </a:r>
            <a:r>
              <a:rPr lang="en-US" dirty="0" err="1" smtClean="0"/>
              <a:t>Urea</a:t>
            </a:r>
            <a:r>
              <a:rPr lang="en-US" baseline="30000" dirty="0" err="1" smtClean="0"/>
              <a:t>TM</a:t>
            </a: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Nitrification inhibitors</a:t>
            </a:r>
          </a:p>
          <a:p>
            <a:pPr lvl="2" eaLnBrk="1" hangingPunct="1"/>
            <a:r>
              <a:rPr lang="en-US" dirty="0" smtClean="0"/>
              <a:t>Reduces N</a:t>
            </a:r>
            <a:r>
              <a:rPr lang="en-AU" baseline="-25000" dirty="0" smtClean="0"/>
              <a:t>2</a:t>
            </a:r>
            <a:r>
              <a:rPr lang="en-US" dirty="0" smtClean="0"/>
              <a:t>O (nitrous oxide) and                     NO</a:t>
            </a:r>
            <a:r>
              <a:rPr lang="en-US" baseline="-25000" dirty="0" smtClean="0"/>
              <a:t>3</a:t>
            </a:r>
            <a:r>
              <a:rPr lang="en-US" dirty="0" smtClean="0"/>
              <a:t> (nitrate) leaching</a:t>
            </a:r>
          </a:p>
          <a:p>
            <a:pPr lvl="2" eaLnBrk="1" hangingPunct="1"/>
            <a:r>
              <a:rPr lang="en-US" dirty="0" smtClean="0"/>
              <a:t>Temperature sensitive</a:t>
            </a:r>
          </a:p>
          <a:p>
            <a:pPr lvl="3" eaLnBrk="1" hangingPunct="1"/>
            <a:r>
              <a:rPr lang="en-US" dirty="0" err="1" smtClean="0"/>
              <a:t>eg</a:t>
            </a:r>
            <a:r>
              <a:rPr lang="en-US" dirty="0" smtClean="0"/>
              <a:t>. DCD, </a:t>
            </a:r>
            <a:r>
              <a:rPr lang="en-US" dirty="0" err="1" smtClean="0"/>
              <a:t>Nitrapyrin</a:t>
            </a:r>
            <a:r>
              <a:rPr lang="en-US" dirty="0" smtClean="0"/>
              <a:t>, DMPP </a:t>
            </a:r>
          </a:p>
        </p:txBody>
      </p:sp>
      <p:pic>
        <p:nvPicPr>
          <p:cNvPr id="8734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292600"/>
            <a:ext cx="1181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34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357563"/>
            <a:ext cx="2090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347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300663"/>
            <a:ext cx="1143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347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714625"/>
            <a:ext cx="1476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8075" y="5661025"/>
            <a:ext cx="16859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88125" y="4076700"/>
            <a:ext cx="1614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>
                <a:latin typeface="Times"/>
              </a:rPr>
              <a:t>ENTEC®</a:t>
            </a:r>
          </a:p>
        </p:txBody>
      </p:sp>
      <p:sp>
        <p:nvSpPr>
          <p:cNvPr id="873481" name="TextBox 3"/>
          <p:cNvSpPr txBox="1">
            <a:spLocks noChangeArrowheads="1"/>
          </p:cNvSpPr>
          <p:nvPr/>
        </p:nvSpPr>
        <p:spPr bwMode="auto">
          <a:xfrm>
            <a:off x="7040563" y="6550025"/>
            <a:ext cx="210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De Klein &amp; Eckard 2008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874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Short term - </a:t>
            </a:r>
            <a:r>
              <a:rPr lang="en-US" smtClean="0"/>
              <a:t>N formulation</a:t>
            </a:r>
          </a:p>
          <a:p>
            <a:pPr lvl="1" eaLnBrk="1" hangingPunct="1"/>
            <a:r>
              <a:rPr lang="en-US" smtClean="0"/>
              <a:t>Nitrification Inhibitor sprays on pasture</a:t>
            </a:r>
          </a:p>
          <a:p>
            <a:pPr lvl="2" eaLnBrk="1" hangingPunct="1"/>
            <a:r>
              <a:rPr lang="en-US" smtClean="0"/>
              <a:t>50% less N</a:t>
            </a:r>
            <a:r>
              <a:rPr lang="en-US" baseline="-25000" smtClean="0"/>
              <a:t>2</a:t>
            </a:r>
            <a:r>
              <a:rPr lang="en-US" smtClean="0"/>
              <a:t>O </a:t>
            </a:r>
          </a:p>
          <a:p>
            <a:pPr lvl="3" eaLnBrk="1" hangingPunct="1"/>
            <a:r>
              <a:rPr lang="en-US" smtClean="0"/>
              <a:t>for </a:t>
            </a:r>
            <a:r>
              <a:rPr lang="en-AU" smtClean="0"/>
              <a:t>50 days </a:t>
            </a:r>
            <a:r>
              <a:rPr lang="en-US" smtClean="0"/>
              <a:t>mid-spring</a:t>
            </a:r>
            <a:endParaRPr lang="en-AU" smtClean="0"/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25% less N</a:t>
            </a:r>
            <a:r>
              <a:rPr lang="en-US" baseline="-25000" smtClean="0"/>
              <a:t>2</a:t>
            </a:r>
            <a:r>
              <a:rPr lang="en-US" smtClean="0"/>
              <a:t>O </a:t>
            </a:r>
          </a:p>
          <a:p>
            <a:pPr lvl="3" eaLnBrk="1" hangingPunct="1"/>
            <a:r>
              <a:rPr lang="en-US" smtClean="0"/>
              <a:t>for </a:t>
            </a:r>
            <a:r>
              <a:rPr lang="en-AU" smtClean="0"/>
              <a:t>25 days in summer</a:t>
            </a:r>
          </a:p>
        </p:txBody>
      </p:sp>
      <p:sp>
        <p:nvSpPr>
          <p:cNvPr id="874499" name="Text Box 9"/>
          <p:cNvSpPr txBox="1">
            <a:spLocks noChangeArrowheads="1"/>
          </p:cNvSpPr>
          <p:nvPr/>
        </p:nvSpPr>
        <p:spPr bwMode="auto">
          <a:xfrm>
            <a:off x="7572375" y="6478588"/>
            <a:ext cx="1508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Kelly </a:t>
            </a:r>
            <a:r>
              <a:rPr lang="en-AU" sz="1400" i="1"/>
              <a:t>et al;. </a:t>
            </a:r>
            <a:r>
              <a:rPr lang="en-AU" sz="1400"/>
              <a:t>2008</a:t>
            </a:r>
          </a:p>
        </p:txBody>
      </p:sp>
      <p:pic>
        <p:nvPicPr>
          <p:cNvPr id="874500" name="Picture 5" descr="Inhibito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25" y="2349500"/>
            <a:ext cx="3781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Short term - </a:t>
            </a:r>
            <a:r>
              <a:rPr lang="en-US" smtClean="0"/>
              <a:t>N formulation</a:t>
            </a:r>
          </a:p>
          <a:p>
            <a:pPr lvl="1" eaLnBrk="1" hangingPunct="1"/>
            <a:r>
              <a:rPr lang="en-AU" smtClean="0"/>
              <a:t>Controlled Release/Coated Fertilisers</a:t>
            </a:r>
          </a:p>
          <a:p>
            <a:pPr lvl="2" eaLnBrk="1" hangingPunct="1"/>
            <a:r>
              <a:rPr lang="en-AU" smtClean="0"/>
              <a:t>Polymer or oil-based coating</a:t>
            </a:r>
          </a:p>
          <a:p>
            <a:pPr lvl="3" eaLnBrk="1" hangingPunct="1"/>
            <a:r>
              <a:rPr lang="en-AU" smtClean="0"/>
              <a:t>Controlled pattern/rate of release</a:t>
            </a:r>
            <a:endParaRPr lang="en-US" smtClean="0"/>
          </a:p>
          <a:p>
            <a:pPr lvl="1" eaLnBrk="1" hangingPunct="1"/>
            <a:endParaRPr lang="en-AU" smtClean="0"/>
          </a:p>
          <a:p>
            <a:pPr lvl="1" eaLnBrk="1" hangingPunct="1"/>
            <a:r>
              <a:rPr lang="en-AU" smtClean="0"/>
              <a:t>Slow Release Fertilisers</a:t>
            </a:r>
          </a:p>
          <a:p>
            <a:pPr lvl="2" eaLnBrk="1" hangingPunct="1"/>
            <a:r>
              <a:rPr lang="en-AU" smtClean="0"/>
              <a:t>Reduced solubility</a:t>
            </a:r>
          </a:p>
          <a:p>
            <a:pPr lvl="3" eaLnBrk="1" hangingPunct="1"/>
            <a:r>
              <a:rPr lang="en-AU" smtClean="0"/>
              <a:t>Chemical</a:t>
            </a:r>
          </a:p>
          <a:p>
            <a:pPr lvl="3" eaLnBrk="1" hangingPunct="1"/>
            <a:r>
              <a:rPr lang="en-AU" smtClean="0"/>
              <a:t>Physical mixing</a:t>
            </a:r>
          </a:p>
          <a:p>
            <a:pPr lvl="2" eaLnBrk="1" hangingPunct="1"/>
            <a:r>
              <a:rPr lang="en-AU" smtClean="0"/>
              <a:t>Slower release of N </a:t>
            </a:r>
          </a:p>
        </p:txBody>
      </p:sp>
      <p:pic>
        <p:nvPicPr>
          <p:cNvPr id="875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672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5524" name="TextBox 3"/>
          <p:cNvSpPr txBox="1">
            <a:spLocks noChangeArrowheads="1"/>
          </p:cNvSpPr>
          <p:nvPr/>
        </p:nvSpPr>
        <p:spPr bwMode="auto">
          <a:xfrm>
            <a:off x="7040563" y="6550025"/>
            <a:ext cx="210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De Klein &amp; Eckard 2008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8765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Short term – Soil Water / irrigation</a:t>
            </a:r>
          </a:p>
        </p:txBody>
      </p:sp>
      <p:pic>
        <p:nvPicPr>
          <p:cNvPr id="876547" name="Picture 9" descr="N2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817688"/>
            <a:ext cx="60785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6548" name="Text Box 9"/>
          <p:cNvSpPr txBox="1">
            <a:spLocks noChangeArrowheads="1"/>
          </p:cNvSpPr>
          <p:nvPr/>
        </p:nvSpPr>
        <p:spPr bwMode="auto">
          <a:xfrm>
            <a:off x="6732588" y="6478588"/>
            <a:ext cx="2381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/>
              <a:t>Granli and Bøckman (1994)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285875"/>
            <a:ext cx="8172450" cy="4810125"/>
          </a:xfrm>
        </p:spPr>
        <p:txBody>
          <a:bodyPr/>
          <a:lstStyle/>
          <a:p>
            <a:pPr eaLnBrk="1" hangingPunct="1"/>
            <a:r>
              <a:rPr lang="en-AU" sz="2800" smtClean="0"/>
              <a:t>Short term - Soil Management</a:t>
            </a:r>
          </a:p>
          <a:p>
            <a:pPr lvl="1" eaLnBrk="1" hangingPunct="1"/>
            <a:r>
              <a:rPr lang="en-AU" sz="2400" smtClean="0"/>
              <a:t>Limited grazing on wet soils/ use of feedpads</a:t>
            </a:r>
          </a:p>
          <a:p>
            <a:pPr lvl="1" eaLnBrk="1" hangingPunct="1"/>
            <a:r>
              <a:rPr lang="en-AU" sz="2400" smtClean="0"/>
              <a:t>Soil structure</a:t>
            </a:r>
          </a:p>
          <a:p>
            <a:pPr lvl="2" eaLnBrk="1" hangingPunct="1"/>
            <a:r>
              <a:rPr lang="en-AU" sz="2000" smtClean="0"/>
              <a:t>Reduce waterlogging with N</a:t>
            </a:r>
          </a:p>
          <a:p>
            <a:pPr lvl="2" eaLnBrk="1" hangingPunct="1"/>
            <a:r>
              <a:rPr lang="en-AU" sz="2000" smtClean="0"/>
              <a:t>Reduce soil compaction with N</a:t>
            </a:r>
          </a:p>
          <a:p>
            <a:pPr lvl="1" eaLnBrk="1" hangingPunct="1"/>
            <a:r>
              <a:rPr lang="en-AU" sz="2400" smtClean="0"/>
              <a:t>Stubble management</a:t>
            </a:r>
          </a:p>
          <a:p>
            <a:pPr lvl="2" eaLnBrk="1" hangingPunct="1"/>
            <a:r>
              <a:rPr lang="en-US" sz="2000" smtClean="0"/>
              <a:t>Retain stubble</a:t>
            </a:r>
          </a:p>
          <a:p>
            <a:pPr lvl="2" eaLnBrk="1" hangingPunct="1"/>
            <a:r>
              <a:rPr lang="en-US" sz="2000" smtClean="0"/>
              <a:t>Conservation tillage and controlled traffic </a:t>
            </a:r>
          </a:p>
          <a:p>
            <a:pPr lvl="2" eaLnBrk="1" hangingPunct="1"/>
            <a:r>
              <a:rPr lang="en-US" sz="2000" smtClean="0"/>
              <a:t>Build soil organic matter</a:t>
            </a:r>
          </a:p>
          <a:p>
            <a:pPr lvl="1" eaLnBrk="1" hangingPunct="1"/>
            <a:r>
              <a:rPr lang="en-US" sz="2400" smtClean="0"/>
              <a:t>Reduce fallow</a:t>
            </a:r>
          </a:p>
          <a:p>
            <a:pPr lvl="2" eaLnBrk="1" hangingPunct="1"/>
            <a:r>
              <a:rPr lang="en-US" sz="2000" smtClean="0"/>
              <a:t>Loss of unutilised N</a:t>
            </a:r>
          </a:p>
          <a:p>
            <a:pPr lvl="2" eaLnBrk="1" hangingPunct="1"/>
            <a:r>
              <a:rPr lang="en-US" sz="2000" smtClean="0"/>
              <a:t>Cover crops</a:t>
            </a:r>
          </a:p>
        </p:txBody>
      </p:sp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420938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572" name="TextBox 3"/>
          <p:cNvSpPr txBox="1">
            <a:spLocks noChangeArrowheads="1"/>
          </p:cNvSpPr>
          <p:nvPr/>
        </p:nvSpPr>
        <p:spPr bwMode="auto">
          <a:xfrm>
            <a:off x="7040563" y="6550025"/>
            <a:ext cx="210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De Klein &amp; Eckard 2008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87859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Medium term</a:t>
            </a:r>
          </a:p>
          <a:p>
            <a:pPr lvl="1" eaLnBrk="1" hangingPunct="1"/>
            <a:r>
              <a:rPr lang="en-AU" smtClean="0"/>
              <a:t>Plant breeding</a:t>
            </a:r>
          </a:p>
          <a:p>
            <a:pPr lvl="2" eaLnBrk="1" hangingPunct="1"/>
            <a:r>
              <a:rPr lang="en-AU" smtClean="0"/>
              <a:t>Tannin content</a:t>
            </a:r>
          </a:p>
          <a:p>
            <a:pPr lvl="2" eaLnBrk="1" hangingPunct="1"/>
            <a:r>
              <a:rPr lang="en-AU" smtClean="0"/>
              <a:t>Less N required</a:t>
            </a:r>
          </a:p>
          <a:p>
            <a:pPr lvl="1" eaLnBrk="1" hangingPunct="1"/>
            <a:r>
              <a:rPr lang="en-AU" smtClean="0"/>
              <a:t>Animal breeding</a:t>
            </a:r>
          </a:p>
          <a:p>
            <a:pPr lvl="2" eaLnBrk="1" hangingPunct="1"/>
            <a:r>
              <a:rPr lang="en-AU" smtClean="0"/>
              <a:t>More N efficient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538" y="1219200"/>
            <a:ext cx="4716462" cy="4876800"/>
          </a:xfrm>
        </p:spPr>
        <p:txBody>
          <a:bodyPr/>
          <a:lstStyle/>
          <a:p>
            <a:pPr eaLnBrk="1" hangingPunct="1"/>
            <a:r>
              <a:rPr lang="en-AU" smtClean="0"/>
              <a:t>Longer term</a:t>
            </a:r>
          </a:p>
          <a:p>
            <a:pPr lvl="1" eaLnBrk="1" hangingPunct="1"/>
            <a:r>
              <a:rPr lang="en-AU" smtClean="0"/>
              <a:t>Rumen manipulation</a:t>
            </a:r>
          </a:p>
          <a:p>
            <a:pPr lvl="1" eaLnBrk="1" hangingPunct="1"/>
            <a:r>
              <a:rPr lang="en-AU" smtClean="0"/>
              <a:t>Soil microbial manipulation</a:t>
            </a:r>
          </a:p>
          <a:p>
            <a:pPr lvl="1" eaLnBrk="1" hangingPunct="1"/>
            <a:endParaRPr lang="en-AU" smtClean="0"/>
          </a:p>
        </p:txBody>
      </p:sp>
      <p:sp>
        <p:nvSpPr>
          <p:cNvPr id="878596" name="TextBox 4"/>
          <p:cNvSpPr txBox="1">
            <a:spLocks noChangeArrowheads="1"/>
          </p:cNvSpPr>
          <p:nvPr/>
        </p:nvSpPr>
        <p:spPr bwMode="auto">
          <a:xfrm>
            <a:off x="7092950" y="6524625"/>
            <a:ext cx="202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De Klein &amp; Eckard 2008</a:t>
            </a:r>
          </a:p>
        </p:txBody>
      </p:sp>
      <p:pic>
        <p:nvPicPr>
          <p:cNvPr id="8785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175" y="3573463"/>
            <a:ext cx="38068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8598" name="Picture 5" descr="http://www.greenharvest.com.au/images/Seeds/Crop_seeds/luce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81300"/>
            <a:ext cx="1808162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85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868863"/>
            <a:ext cx="22637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– N</a:t>
            </a:r>
            <a:r>
              <a:rPr lang="en-AU" baseline="-25000" smtClean="0"/>
              <a:t>2</a:t>
            </a:r>
            <a:r>
              <a:rPr lang="en-AU" smtClean="0"/>
              <a:t>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0425"/>
            <a:ext cx="3810000" cy="4322763"/>
          </a:xfrm>
        </p:spPr>
        <p:txBody>
          <a:bodyPr/>
          <a:lstStyle/>
          <a:p>
            <a:pPr eaLnBrk="1" hangingPunct="1"/>
            <a:r>
              <a:rPr lang="en-AU" smtClean="0"/>
              <a:t>Short Term </a:t>
            </a:r>
          </a:p>
          <a:p>
            <a:pPr lvl="1" eaLnBrk="1" hangingPunct="1"/>
            <a:r>
              <a:rPr lang="en-AU" smtClean="0"/>
              <a:t>Balancing ME:CP</a:t>
            </a:r>
          </a:p>
          <a:p>
            <a:pPr lvl="1" eaLnBrk="1" hangingPunct="1"/>
            <a:r>
              <a:rPr lang="en-AU" smtClean="0"/>
              <a:t>Feed tannins</a:t>
            </a:r>
          </a:p>
          <a:p>
            <a:pPr lvl="1" eaLnBrk="1" hangingPunct="1"/>
            <a:r>
              <a:rPr lang="en-AU" smtClean="0"/>
              <a:t>Animal numbers</a:t>
            </a:r>
          </a:p>
          <a:p>
            <a:pPr lvl="2" eaLnBrk="1" hangingPunct="1"/>
            <a:r>
              <a:rPr lang="en-AU" smtClean="0"/>
              <a:t>Reduce hot-spots</a:t>
            </a:r>
          </a:p>
          <a:p>
            <a:pPr lvl="1" eaLnBrk="1" hangingPunct="1"/>
            <a:r>
              <a:rPr lang="en-AU" smtClean="0"/>
              <a:t>Inhibitors </a:t>
            </a:r>
          </a:p>
          <a:p>
            <a:pPr lvl="2" eaLnBrk="1" hangingPunct="1"/>
            <a:r>
              <a:rPr lang="en-AU" smtClean="0"/>
              <a:t>Inhibitor spray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130425"/>
            <a:ext cx="3810000" cy="4322763"/>
          </a:xfrm>
        </p:spPr>
        <p:txBody>
          <a:bodyPr/>
          <a:lstStyle/>
          <a:p>
            <a:pPr eaLnBrk="1" hangingPunct="1"/>
            <a:r>
              <a:rPr lang="en-US" smtClean="0"/>
              <a:t>Longer Term</a:t>
            </a:r>
          </a:p>
          <a:p>
            <a:pPr lvl="1" eaLnBrk="1" hangingPunct="1"/>
            <a:r>
              <a:rPr lang="en-US" smtClean="0"/>
              <a:t>Breeding</a:t>
            </a:r>
          </a:p>
          <a:p>
            <a:pPr lvl="2" eaLnBrk="1" hangingPunct="1"/>
            <a:r>
              <a:rPr lang="en-US" smtClean="0"/>
              <a:t>Improve animal FCE</a:t>
            </a:r>
          </a:p>
          <a:p>
            <a:pPr lvl="2" eaLnBrk="1" hangingPunct="1"/>
            <a:r>
              <a:rPr lang="en-US" smtClean="0"/>
              <a:t>Improve plant </a:t>
            </a:r>
          </a:p>
          <a:p>
            <a:pPr lvl="3" eaLnBrk="1" hangingPunct="1"/>
            <a:r>
              <a:rPr lang="en-US" smtClean="0"/>
              <a:t>ME:CP</a:t>
            </a:r>
          </a:p>
          <a:p>
            <a:pPr lvl="3" eaLnBrk="1" hangingPunct="1"/>
            <a:r>
              <a:rPr lang="en-US" smtClean="0"/>
              <a:t>tannins</a:t>
            </a:r>
          </a:p>
          <a:p>
            <a:pPr eaLnBrk="1" hangingPunct="1"/>
            <a:endParaRPr lang="en-AU" smtClean="0"/>
          </a:p>
          <a:p>
            <a:pPr eaLnBrk="1" hangingPunct="1"/>
            <a:endParaRPr lang="en-AU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213" y="1052513"/>
            <a:ext cx="8064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800" kern="0" dirty="0">
                <a:latin typeface="+mn-lt"/>
                <a:ea typeface="+mn-ea"/>
                <a:cs typeface="+mn-cs"/>
              </a:rPr>
              <a:t>Urine Management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AU" sz="2800" dirty="0">
                <a:latin typeface="Times" pitchFamily="18" charset="0"/>
                <a:ea typeface="MS PGothic" pitchFamily="34" charset="-128"/>
                <a:cs typeface="+mn-cs"/>
              </a:rPr>
              <a:t>Ruminants excrete 75 to 95% of N intake</a:t>
            </a:r>
          </a:p>
        </p:txBody>
      </p:sp>
      <p:pic>
        <p:nvPicPr>
          <p:cNvPr id="879621" name="Picture 4" descr="R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243388"/>
            <a:ext cx="117951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9622" name="TextBox 3"/>
          <p:cNvSpPr txBox="1">
            <a:spLocks noChangeArrowheads="1"/>
          </p:cNvSpPr>
          <p:nvPr/>
        </p:nvSpPr>
        <p:spPr bwMode="auto">
          <a:xfrm>
            <a:off x="5148263" y="6559550"/>
            <a:ext cx="3967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"/>
                <a:cs typeface="Times New Roman" pitchFamily="18" charset="0"/>
              </a:rPr>
              <a:t>Grainger </a:t>
            </a:r>
            <a:r>
              <a:rPr lang="en-AU" sz="1400" i="1">
                <a:latin typeface="Times"/>
                <a:cs typeface="Times New Roman" pitchFamily="18" charset="0"/>
              </a:rPr>
              <a:t>et al</a:t>
            </a:r>
            <a:r>
              <a:rPr lang="en-AU" sz="1400">
                <a:latin typeface="Times"/>
                <a:cs typeface="Times New Roman" pitchFamily="18" charset="0"/>
              </a:rPr>
              <a:t>. 2009</a:t>
            </a:r>
            <a:r>
              <a:rPr lang="en-AU" sz="1400" i="1">
                <a:latin typeface="Times"/>
                <a:cs typeface="Times New Roman" pitchFamily="18" charset="0"/>
              </a:rPr>
              <a:t>; </a:t>
            </a:r>
            <a:r>
              <a:rPr lang="en-AU" sz="1400">
                <a:latin typeface="Times New Roman" pitchFamily="18" charset="0"/>
                <a:cs typeface="Times New Roman" pitchFamily="18" charset="0"/>
              </a:rPr>
              <a:t>De Klein &amp; Eckard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UOM-Rev3D_S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212" y="5491162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CC Logo uni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1806"/>
            <a:ext cx="2915816" cy="1356193"/>
          </a:xfrm>
          <a:prstGeom prst="rect">
            <a:avLst/>
          </a:prstGeom>
        </p:spPr>
      </p:pic>
      <p:pic>
        <p:nvPicPr>
          <p:cNvPr id="925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86184"/>
            <a:ext cx="2309689" cy="17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8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96963"/>
            <a:ext cx="71437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7874" name="TextBox 6"/>
          <p:cNvSpPr txBox="1">
            <a:spLocks noChangeArrowheads="1"/>
          </p:cNvSpPr>
          <p:nvPr/>
        </p:nvSpPr>
        <p:spPr bwMode="auto">
          <a:xfrm>
            <a:off x="8047038" y="6550025"/>
            <a:ext cx="1096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Eckard</a:t>
            </a:r>
            <a:r>
              <a:rPr lang="en-AU" sz="1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400">
                <a:latin typeface="Times New Roman" pitchFamily="18" charset="0"/>
                <a:cs typeface="Times New Roman" pitchFamily="18" charset="0"/>
              </a:rPr>
              <a:t>2008</a:t>
            </a:r>
          </a:p>
        </p:txBody>
      </p:sp>
      <p:sp>
        <p:nvSpPr>
          <p:cNvPr id="8478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  <a:endParaRPr lang="en-AU" smtClean="0">
              <a:latin typeface="Calibri" pitchFamily="34" charset="0"/>
            </a:endParaRPr>
          </a:p>
        </p:txBody>
      </p:sp>
      <p:graphicFrame>
        <p:nvGraphicFramePr>
          <p:cNvPr id="490498" name="Content Placeholder 3"/>
          <p:cNvGraphicFramePr>
            <a:graphicFrameLocks noGrp="1"/>
          </p:cNvGraphicFramePr>
          <p:nvPr>
            <p:ph idx="1"/>
          </p:nvPr>
        </p:nvGraphicFramePr>
        <p:xfrm>
          <a:off x="542925" y="1600200"/>
          <a:ext cx="7958138" cy="3757613"/>
        </p:xfrm>
        <a:graphic>
          <a:graphicData uri="http://schemas.openxmlformats.org/presentationml/2006/ole">
            <p:oleObj spid="_x0000_s490505" name="Worksheet" r:id="rId4" imgW="7848600" imgH="3705225" progId="Excel.Sheet.8">
              <p:embed/>
            </p:oleObj>
          </a:graphicData>
        </a:graphic>
      </p:graphicFrame>
      <p:sp>
        <p:nvSpPr>
          <p:cNvPr id="490500" name="Rectangle 11"/>
          <p:cNvSpPr>
            <a:spLocks noChangeArrowheads="1"/>
          </p:cNvSpPr>
          <p:nvPr/>
        </p:nvSpPr>
        <p:spPr bwMode="auto">
          <a:xfrm>
            <a:off x="2500313" y="2711450"/>
            <a:ext cx="140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Dietary</a:t>
            </a:r>
          </a:p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Supplements</a:t>
            </a:r>
          </a:p>
        </p:txBody>
      </p:sp>
      <p:sp>
        <p:nvSpPr>
          <p:cNvPr id="490501" name="Rectangle 13"/>
          <p:cNvSpPr>
            <a:spLocks noChangeArrowheads="1"/>
          </p:cNvSpPr>
          <p:nvPr/>
        </p:nvSpPr>
        <p:spPr bwMode="auto">
          <a:xfrm>
            <a:off x="4786313" y="3140075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Breeding</a:t>
            </a:r>
          </a:p>
        </p:txBody>
      </p:sp>
      <p:sp>
        <p:nvSpPr>
          <p:cNvPr id="490502" name="Rectangle 14"/>
          <p:cNvSpPr>
            <a:spLocks noChangeArrowheads="1"/>
          </p:cNvSpPr>
          <p:nvPr/>
        </p:nvSpPr>
        <p:spPr bwMode="auto">
          <a:xfrm>
            <a:off x="4000500" y="2425700"/>
            <a:ext cx="131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Vaccination</a:t>
            </a:r>
          </a:p>
        </p:txBody>
      </p:sp>
      <p:sp>
        <p:nvSpPr>
          <p:cNvPr id="490503" name="Rectangle 11"/>
          <p:cNvSpPr>
            <a:spLocks noChangeArrowheads="1"/>
          </p:cNvSpPr>
          <p:nvPr/>
        </p:nvSpPr>
        <p:spPr bwMode="auto">
          <a:xfrm>
            <a:off x="1571625" y="3640138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BMPs</a:t>
            </a:r>
          </a:p>
        </p:txBody>
      </p:sp>
      <p:sp>
        <p:nvSpPr>
          <p:cNvPr id="490504" name="Rectangle 12"/>
          <p:cNvSpPr>
            <a:spLocks noChangeArrowheads="1"/>
          </p:cNvSpPr>
          <p:nvPr/>
        </p:nvSpPr>
        <p:spPr bwMode="auto">
          <a:xfrm>
            <a:off x="7397750" y="1357313"/>
            <a:ext cx="156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“Silver bullet”</a:t>
            </a:r>
          </a:p>
        </p:txBody>
      </p:sp>
      <p:sp>
        <p:nvSpPr>
          <p:cNvPr id="490505" name="Rectangle 12"/>
          <p:cNvSpPr>
            <a:spLocks noChangeArrowheads="1"/>
          </p:cNvSpPr>
          <p:nvPr/>
        </p:nvSpPr>
        <p:spPr bwMode="auto">
          <a:xfrm>
            <a:off x="5929313" y="2559050"/>
            <a:ext cx="2217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Rumen manipulation</a:t>
            </a:r>
          </a:p>
        </p:txBody>
      </p:sp>
      <p:sp>
        <p:nvSpPr>
          <p:cNvPr id="490506" name="TextBox 11"/>
          <p:cNvSpPr txBox="1">
            <a:spLocks noChangeArrowheads="1"/>
          </p:cNvSpPr>
          <p:nvPr/>
        </p:nvSpPr>
        <p:spPr bwMode="auto">
          <a:xfrm>
            <a:off x="1500188" y="5286375"/>
            <a:ext cx="126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>
                <a:latin typeface="Times"/>
              </a:rPr>
              <a:t>Immediate</a:t>
            </a:r>
          </a:p>
        </p:txBody>
      </p:sp>
      <p:sp>
        <p:nvSpPr>
          <p:cNvPr id="490507" name="TextBox 12"/>
          <p:cNvSpPr txBox="1">
            <a:spLocks noChangeArrowheads="1"/>
          </p:cNvSpPr>
          <p:nvPr/>
        </p:nvSpPr>
        <p:spPr bwMode="auto">
          <a:xfrm>
            <a:off x="6929438" y="528637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>
                <a:latin typeface="Times"/>
              </a:rPr>
              <a:t>Longer Term</a:t>
            </a:r>
          </a:p>
        </p:txBody>
      </p:sp>
      <p:sp>
        <p:nvSpPr>
          <p:cNvPr id="490508" name="Rectangle 13"/>
          <p:cNvSpPr>
            <a:spLocks noChangeArrowheads="1"/>
          </p:cNvSpPr>
          <p:nvPr/>
        </p:nvSpPr>
        <p:spPr bwMode="auto">
          <a:xfrm>
            <a:off x="2943225" y="4059238"/>
            <a:ext cx="1985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Herd Management</a:t>
            </a:r>
          </a:p>
        </p:txBody>
      </p:sp>
      <p:sp>
        <p:nvSpPr>
          <p:cNvPr id="490509" name="Rectangle 12"/>
          <p:cNvSpPr>
            <a:spLocks noChangeArrowheads="1"/>
          </p:cNvSpPr>
          <p:nvPr/>
        </p:nvSpPr>
        <p:spPr bwMode="auto">
          <a:xfrm>
            <a:off x="5572125" y="1844675"/>
            <a:ext cx="1897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 i="1">
                <a:solidFill>
                  <a:srgbClr val="002060"/>
                </a:solidFill>
                <a:latin typeface="Times"/>
              </a:rPr>
              <a:t>Biological control</a:t>
            </a:r>
          </a:p>
        </p:txBody>
      </p:sp>
      <p:sp>
        <p:nvSpPr>
          <p:cNvPr id="490510" name="TextBox 11"/>
          <p:cNvSpPr txBox="1">
            <a:spLocks noChangeArrowheads="1"/>
          </p:cNvSpPr>
          <p:nvPr/>
        </p:nvSpPr>
        <p:spPr bwMode="auto">
          <a:xfrm>
            <a:off x="4143375" y="4929188"/>
            <a:ext cx="18573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800" b="1">
                <a:latin typeface="Times"/>
              </a:rPr>
              <a:t>Likely Impact</a:t>
            </a:r>
          </a:p>
        </p:txBody>
      </p:sp>
      <p:sp>
        <p:nvSpPr>
          <p:cNvPr id="490511" name="TextBox 11"/>
          <p:cNvSpPr txBox="1">
            <a:spLocks noChangeArrowheads="1"/>
          </p:cNvSpPr>
          <p:nvPr/>
        </p:nvSpPr>
        <p:spPr bwMode="auto">
          <a:xfrm>
            <a:off x="4286250" y="5286375"/>
            <a:ext cx="10525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Times"/>
              </a:rPr>
              <a:t>Timeline</a:t>
            </a:r>
          </a:p>
        </p:txBody>
      </p:sp>
      <p:sp>
        <p:nvSpPr>
          <p:cNvPr id="490512" name="TextBox 11"/>
          <p:cNvSpPr txBox="1">
            <a:spLocks noChangeArrowheads="1"/>
          </p:cNvSpPr>
          <p:nvPr/>
        </p:nvSpPr>
        <p:spPr bwMode="auto">
          <a:xfrm>
            <a:off x="1524000" y="563086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>
                <a:latin typeface="Times"/>
              </a:rPr>
              <a:t>High</a:t>
            </a:r>
          </a:p>
        </p:txBody>
      </p:sp>
      <p:sp>
        <p:nvSpPr>
          <p:cNvPr id="490513" name="TextBox 12"/>
          <p:cNvSpPr txBox="1">
            <a:spLocks noChangeArrowheads="1"/>
          </p:cNvSpPr>
          <p:nvPr/>
        </p:nvSpPr>
        <p:spPr bwMode="auto">
          <a:xfrm>
            <a:off x="7250113" y="5630863"/>
            <a:ext cx="60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>
                <a:latin typeface="Times"/>
              </a:rPr>
              <a:t>Low</a:t>
            </a:r>
          </a:p>
        </p:txBody>
      </p:sp>
      <p:sp>
        <p:nvSpPr>
          <p:cNvPr id="490514" name="TextBox 11"/>
          <p:cNvSpPr txBox="1">
            <a:spLocks noChangeArrowheads="1"/>
          </p:cNvSpPr>
          <p:nvPr/>
        </p:nvSpPr>
        <p:spPr bwMode="auto">
          <a:xfrm>
            <a:off x="4214813" y="5630863"/>
            <a:ext cx="13001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800" b="1">
                <a:latin typeface="Times"/>
              </a:rPr>
              <a:t>Confidence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571625" y="4357688"/>
            <a:ext cx="6572250" cy="1587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 cap="flat" cmpd="sng" algn="ctr">
            <a:solidFill>
              <a:srgbClr val="00006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571625" y="3429000"/>
            <a:ext cx="6572250" cy="1588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 cap="flat" cmpd="sng" algn="ctr">
            <a:solidFill>
              <a:srgbClr val="000066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0517" name="TextBox 3"/>
          <p:cNvSpPr txBox="1">
            <a:spLocks noChangeArrowheads="1"/>
          </p:cNvSpPr>
          <p:nvPr/>
        </p:nvSpPr>
        <p:spPr bwMode="auto">
          <a:xfrm>
            <a:off x="6472238" y="6524625"/>
            <a:ext cx="2671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Eckard, Grainger &amp; de Klein 2010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  <p:sp>
        <p:nvSpPr>
          <p:cNvPr id="849922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Measurement – </a:t>
            </a:r>
            <a:r>
              <a:rPr lang="en-AU" i="1" smtClean="0"/>
              <a:t>in vitro</a:t>
            </a:r>
          </a:p>
          <a:p>
            <a:pPr lvl="1" eaLnBrk="1" hangingPunct="1"/>
            <a:r>
              <a:rPr lang="en-AU" smtClean="0"/>
              <a:t>Test tubes </a:t>
            </a:r>
          </a:p>
          <a:p>
            <a:pPr lvl="1" eaLnBrk="1" hangingPunct="1"/>
            <a:r>
              <a:rPr lang="en-AU" smtClean="0"/>
              <a:t>Continuous Culture</a:t>
            </a:r>
          </a:p>
        </p:txBody>
      </p:sp>
      <p:pic>
        <p:nvPicPr>
          <p:cNvPr id="849923" name="Picture 4" descr="artificial rume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700213"/>
            <a:ext cx="3232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24" name="Picture 3" descr="IMG_00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852738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25" name="TextBox 3"/>
          <p:cNvSpPr txBox="1">
            <a:spLocks noChangeArrowheads="1"/>
          </p:cNvSpPr>
          <p:nvPr/>
        </p:nvSpPr>
        <p:spPr bwMode="auto">
          <a:xfrm>
            <a:off x="6472238" y="6524625"/>
            <a:ext cx="2671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AgResearch, New Zealand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6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  <p:sp>
        <p:nvSpPr>
          <p:cNvPr id="851970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Measurement</a:t>
            </a:r>
          </a:p>
          <a:p>
            <a:pPr lvl="1" eaLnBrk="1" hangingPunct="1"/>
            <a:r>
              <a:rPr lang="en-AU" dirty="0" smtClean="0"/>
              <a:t>SF</a:t>
            </a:r>
            <a:r>
              <a:rPr lang="en-AU" baseline="-25000" dirty="0" smtClean="0"/>
              <a:t>6</a:t>
            </a:r>
            <a:r>
              <a:rPr lang="en-AU" dirty="0" smtClean="0"/>
              <a:t> (sulphur hexafluoride)Tracer</a:t>
            </a:r>
          </a:p>
          <a:p>
            <a:pPr lvl="2" eaLnBrk="1" hangingPunct="1"/>
            <a:r>
              <a:rPr lang="en-AU" dirty="0" smtClean="0"/>
              <a:t>Individual animals in the field</a:t>
            </a:r>
          </a:p>
        </p:txBody>
      </p:sp>
      <p:sp>
        <p:nvSpPr>
          <p:cNvPr id="851971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25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 i="1">
              <a:solidFill>
                <a:srgbClr val="00003A"/>
              </a:solidFill>
            </a:endParaRPr>
          </a:p>
        </p:txBody>
      </p:sp>
      <p:pic>
        <p:nvPicPr>
          <p:cNvPr id="8519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84538"/>
            <a:ext cx="1758950" cy="1743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51973" name="Picture 7" descr="GCCVLaunch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1695450"/>
            <a:ext cx="1655763" cy="12430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51974" name="Text Box 8"/>
          <p:cNvSpPr txBox="1">
            <a:spLocks noChangeArrowheads="1"/>
          </p:cNvSpPr>
          <p:nvPr/>
        </p:nvSpPr>
        <p:spPr bwMode="auto">
          <a:xfrm>
            <a:off x="6786563" y="2917825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Permeation tubes</a:t>
            </a:r>
          </a:p>
        </p:txBody>
      </p:sp>
      <p:pic>
        <p:nvPicPr>
          <p:cNvPr id="851975" name="Picture 10"/>
          <p:cNvPicPr>
            <a:picLocks noChangeAspect="1" noChangeArrowheads="1"/>
          </p:cNvPicPr>
          <p:nvPr/>
        </p:nvPicPr>
        <p:blipFill>
          <a:blip r:embed="rId6" cstate="print"/>
          <a:srcRect l="7272" r="16364" b="22420"/>
          <a:stretch>
            <a:fillRect/>
          </a:stretch>
        </p:blipFill>
        <p:spPr bwMode="auto">
          <a:xfrm>
            <a:off x="1979613" y="3716338"/>
            <a:ext cx="3024187" cy="2305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51976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8288" y="3573463"/>
            <a:ext cx="3476625" cy="223202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851977" name="TextBox 6"/>
          <p:cNvSpPr txBox="1">
            <a:spLocks noChangeArrowheads="1"/>
          </p:cNvSpPr>
          <p:nvPr/>
        </p:nvSpPr>
        <p:spPr bwMode="auto">
          <a:xfrm>
            <a:off x="6959600" y="6577013"/>
            <a:ext cx="2220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Grainger, Eckard </a:t>
            </a:r>
            <a:r>
              <a:rPr lang="en-AU" sz="1400" i="1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AU" sz="1400">
                <a:latin typeface="Times New Roman" pitchFamily="18" charset="0"/>
                <a:cs typeface="Times New Roman" pitchFamily="18" charset="0"/>
              </a:rPr>
              <a:t> 2007</a:t>
            </a:r>
          </a:p>
        </p:txBody>
      </p:sp>
      <p:sp>
        <p:nvSpPr>
          <p:cNvPr id="851978" name="Text Box 9"/>
          <p:cNvSpPr txBox="1">
            <a:spLocks noChangeArrowheads="1"/>
          </p:cNvSpPr>
          <p:nvPr/>
        </p:nvSpPr>
        <p:spPr bwMode="auto">
          <a:xfrm>
            <a:off x="2124075" y="3284538"/>
            <a:ext cx="262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Evacuated yolk/canister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  <p:sp>
        <p:nvSpPr>
          <p:cNvPr id="555012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Measurement</a:t>
            </a:r>
          </a:p>
          <a:p>
            <a:pPr lvl="1" eaLnBrk="1" hangingPunct="1"/>
            <a:r>
              <a:rPr lang="en-AU" smtClean="0"/>
              <a:t>Chambers/Calorimeters</a:t>
            </a:r>
          </a:p>
          <a:p>
            <a:pPr lvl="2" eaLnBrk="1" hangingPunct="1"/>
            <a:r>
              <a:rPr lang="en-AU" smtClean="0"/>
              <a:t>Individual Animals</a:t>
            </a:r>
          </a:p>
          <a:p>
            <a:pPr lvl="1" eaLnBrk="1" hangingPunct="1"/>
            <a:endParaRPr lang="en-AU" smtClean="0"/>
          </a:p>
        </p:txBody>
      </p:sp>
      <p:sp>
        <p:nvSpPr>
          <p:cNvPr id="555013" name="Rectangle 4"/>
          <p:cNvSpPr>
            <a:spLocks noChangeArrowheads="1"/>
          </p:cNvSpPr>
          <p:nvPr/>
        </p:nvSpPr>
        <p:spPr bwMode="auto">
          <a:xfrm>
            <a:off x="684213" y="115888"/>
            <a:ext cx="8229600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 b="1">
              <a:solidFill>
                <a:srgbClr val="00003A"/>
              </a:solidFill>
            </a:endParaRPr>
          </a:p>
        </p:txBody>
      </p:sp>
      <p:sp>
        <p:nvSpPr>
          <p:cNvPr id="555014" name="TextBox 6"/>
          <p:cNvSpPr txBox="1">
            <a:spLocks noChangeArrowheads="1"/>
          </p:cNvSpPr>
          <p:nvPr/>
        </p:nvSpPr>
        <p:spPr bwMode="auto">
          <a:xfrm>
            <a:off x="6959600" y="6505575"/>
            <a:ext cx="2220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Grainger, Eckard </a:t>
            </a:r>
            <a:r>
              <a:rPr lang="en-AU" sz="1400" i="1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AU" sz="1400">
                <a:latin typeface="Times New Roman" pitchFamily="18" charset="0"/>
                <a:cs typeface="Times New Roman" pitchFamily="18" charset="0"/>
              </a:rPr>
              <a:t> 2007</a:t>
            </a:r>
          </a:p>
        </p:txBody>
      </p:sp>
      <p:pic>
        <p:nvPicPr>
          <p:cNvPr id="555015" name="Picture 6" descr="MVC-105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484313"/>
            <a:ext cx="3276600" cy="24574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5016" name="Picture 9" descr="Chambers 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997200"/>
            <a:ext cx="4386263" cy="30956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55010" name="Object 8"/>
          <p:cNvGraphicFramePr>
            <a:graphicFrameLocks noChangeAspect="1"/>
          </p:cNvGraphicFramePr>
          <p:nvPr/>
        </p:nvGraphicFramePr>
        <p:xfrm>
          <a:off x="5148263" y="4149725"/>
          <a:ext cx="3068637" cy="2133600"/>
        </p:xfrm>
        <a:graphic>
          <a:graphicData uri="http://schemas.openxmlformats.org/presentationml/2006/ole">
            <p:oleObj spid="_x0000_s555017" name="Document" r:id="rId6" imgW="3581400" imgH="269138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5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  <p:sp>
        <p:nvSpPr>
          <p:cNvPr id="856066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Measurement</a:t>
            </a:r>
          </a:p>
          <a:p>
            <a:pPr lvl="1" eaLnBrk="1" hangingPunct="1"/>
            <a:r>
              <a:rPr lang="en-AU" sz="2400" smtClean="0"/>
              <a:t>Open Path laser or FTIR tracer</a:t>
            </a:r>
            <a:br>
              <a:rPr lang="en-AU" sz="2400" smtClean="0"/>
            </a:br>
            <a:endParaRPr lang="en-AU" sz="2400" smtClean="0"/>
          </a:p>
          <a:p>
            <a:pPr lvl="1" eaLnBrk="1" hangingPunct="1"/>
            <a:endParaRPr lang="en-AU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56325" y="1601788"/>
            <a:ext cx="1368425" cy="4105275"/>
            <a:chOff x="3379" y="1207"/>
            <a:chExt cx="862" cy="2586"/>
          </a:xfrm>
          <a:solidFill>
            <a:srgbClr val="92D050"/>
          </a:solidFill>
        </p:grpSpPr>
        <p:sp>
          <p:nvSpPr>
            <p:cNvPr id="44052" name="Rectangle 6"/>
            <p:cNvSpPr>
              <a:spLocks noChangeArrowheads="1"/>
            </p:cNvSpPr>
            <p:nvPr/>
          </p:nvSpPr>
          <p:spPr bwMode="auto">
            <a:xfrm>
              <a:off x="3379" y="1207"/>
              <a:ext cx="862" cy="258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800">
                <a:latin typeface="Times" pitchFamily="18" charset="0"/>
                <a:ea typeface="MS PGothic" pitchFamily="34" charset="-128"/>
                <a:cs typeface="+mn-cs"/>
              </a:endParaRPr>
            </a:p>
          </p:txBody>
        </p:sp>
        <p:pic>
          <p:nvPicPr>
            <p:cNvPr id="44053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1253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1530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1807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2084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4057" name="Pictur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2361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4058" name="Picture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2638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4059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2915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4060" name="Picture 1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3192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1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3469"/>
              <a:ext cx="363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56068" name="Picture 16" descr="DSC039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05038"/>
            <a:ext cx="22018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6069" name="Line 21"/>
          <p:cNvSpPr>
            <a:spLocks noChangeShapeType="1"/>
          </p:cNvSpPr>
          <p:nvPr/>
        </p:nvSpPr>
        <p:spPr bwMode="auto">
          <a:xfrm>
            <a:off x="6445250" y="2538413"/>
            <a:ext cx="1871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6070" name="Text Box 22"/>
          <p:cNvSpPr txBox="1">
            <a:spLocks noChangeArrowheads="1"/>
          </p:cNvSpPr>
          <p:nvPr/>
        </p:nvSpPr>
        <p:spPr bwMode="auto">
          <a:xfrm>
            <a:off x="7866063" y="2201863"/>
            <a:ext cx="523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/>
              </a:rPr>
              <a:t>Wind</a:t>
            </a:r>
          </a:p>
        </p:txBody>
      </p:sp>
      <p:sp>
        <p:nvSpPr>
          <p:cNvPr id="856071" name="Text Box 23"/>
          <p:cNvSpPr txBox="1">
            <a:spLocks noChangeArrowheads="1"/>
          </p:cNvSpPr>
          <p:nvPr/>
        </p:nvSpPr>
        <p:spPr bwMode="auto">
          <a:xfrm>
            <a:off x="8101013" y="1241425"/>
            <a:ext cx="754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/>
              </a:rPr>
              <a:t>Reflector</a:t>
            </a:r>
          </a:p>
        </p:txBody>
      </p:sp>
      <p:sp>
        <p:nvSpPr>
          <p:cNvPr id="856072" name="Text Box 24"/>
          <p:cNvSpPr txBox="1">
            <a:spLocks noChangeArrowheads="1"/>
          </p:cNvSpPr>
          <p:nvPr/>
        </p:nvSpPr>
        <p:spPr bwMode="auto">
          <a:xfrm>
            <a:off x="8101013" y="3546475"/>
            <a:ext cx="754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/>
              </a:rPr>
              <a:t>Reflector</a:t>
            </a:r>
          </a:p>
        </p:txBody>
      </p:sp>
      <p:sp>
        <p:nvSpPr>
          <p:cNvPr id="856073" name="Text Box 25"/>
          <p:cNvSpPr txBox="1">
            <a:spLocks noChangeArrowheads="1"/>
          </p:cNvSpPr>
          <p:nvPr/>
        </p:nvSpPr>
        <p:spPr bwMode="auto">
          <a:xfrm>
            <a:off x="8316913" y="5922963"/>
            <a:ext cx="51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Times"/>
              </a:rPr>
              <a:t>FTIR</a:t>
            </a:r>
          </a:p>
        </p:txBody>
      </p:sp>
      <p:sp>
        <p:nvSpPr>
          <p:cNvPr id="856074" name="Rectangle 26"/>
          <p:cNvSpPr>
            <a:spLocks noChangeArrowheads="1"/>
          </p:cNvSpPr>
          <p:nvPr/>
        </p:nvSpPr>
        <p:spPr bwMode="auto">
          <a:xfrm>
            <a:off x="6157913" y="1098550"/>
            <a:ext cx="2663825" cy="5067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latin typeface="Times"/>
            </a:endParaRPr>
          </a:p>
        </p:txBody>
      </p:sp>
      <p:sp>
        <p:nvSpPr>
          <p:cNvPr id="856075" name="Rectangle 27"/>
          <p:cNvSpPr>
            <a:spLocks noChangeArrowheads="1"/>
          </p:cNvSpPr>
          <p:nvPr/>
        </p:nvSpPr>
        <p:spPr bwMode="auto">
          <a:xfrm>
            <a:off x="0" y="71438"/>
            <a:ext cx="9144000" cy="1052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 i="1">
              <a:solidFill>
                <a:srgbClr val="00003A"/>
              </a:solidFill>
            </a:endParaRPr>
          </a:p>
        </p:txBody>
      </p:sp>
      <p:sp>
        <p:nvSpPr>
          <p:cNvPr id="856076" name="TextBox 6"/>
          <p:cNvSpPr txBox="1">
            <a:spLocks noChangeArrowheads="1"/>
          </p:cNvSpPr>
          <p:nvPr/>
        </p:nvSpPr>
        <p:spPr bwMode="auto">
          <a:xfrm>
            <a:off x="6051550" y="6577013"/>
            <a:ext cx="305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Griffiths </a:t>
            </a:r>
            <a:r>
              <a:rPr lang="en-AU" sz="1400" i="1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AU" sz="1400">
                <a:latin typeface="Times New Roman" pitchFamily="18" charset="0"/>
                <a:cs typeface="Times New Roman" pitchFamily="18" charset="0"/>
              </a:rPr>
              <a:t>2007; </a:t>
            </a:r>
            <a:r>
              <a:rPr lang="en-AU" sz="1400">
                <a:solidFill>
                  <a:schemeClr val="tx2"/>
                </a:solidFill>
                <a:latin typeface="Times"/>
              </a:rPr>
              <a:t>Phillips </a:t>
            </a:r>
            <a:r>
              <a:rPr lang="en-AU" sz="1400" i="1">
                <a:solidFill>
                  <a:schemeClr val="tx2"/>
                </a:solidFill>
                <a:latin typeface="Times"/>
              </a:rPr>
              <a:t>et al.</a:t>
            </a:r>
            <a:r>
              <a:rPr lang="en-AU" sz="1400">
                <a:solidFill>
                  <a:schemeClr val="tx2"/>
                </a:solidFill>
                <a:latin typeface="Times"/>
              </a:rPr>
              <a:t> 2009</a:t>
            </a:r>
          </a:p>
        </p:txBody>
      </p:sp>
      <p:pic>
        <p:nvPicPr>
          <p:cNvPr id="856077" name="Picture 2" descr="091213 234"/>
          <p:cNvPicPr>
            <a:picLocks noChangeAspect="1" noChangeArrowheads="1"/>
          </p:cNvPicPr>
          <p:nvPr/>
        </p:nvPicPr>
        <p:blipFill>
          <a:blip r:embed="rId5" cstate="print"/>
          <a:srcRect l="22794" t="27824" r="30331"/>
          <a:stretch>
            <a:fillRect/>
          </a:stretch>
        </p:blipFill>
        <p:spPr bwMode="auto">
          <a:xfrm>
            <a:off x="3419475" y="2349500"/>
            <a:ext cx="19446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078" name="Picture 26" descr="FTIR Ellinbank 005.jpg"/>
          <p:cNvPicPr>
            <a:picLocks noChangeAspect="1"/>
          </p:cNvPicPr>
          <p:nvPr/>
        </p:nvPicPr>
        <p:blipFill>
          <a:blip r:embed="rId6" cstate="print"/>
          <a:srcRect l="26563" t="23958" r="17188" b="27083"/>
          <a:stretch>
            <a:fillRect/>
          </a:stretch>
        </p:blipFill>
        <p:spPr bwMode="auto">
          <a:xfrm>
            <a:off x="7624763" y="5643563"/>
            <a:ext cx="6889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07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9825" y="1119188"/>
            <a:ext cx="5715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6080" name="Line 20"/>
          <p:cNvSpPr>
            <a:spLocks noChangeShapeType="1"/>
          </p:cNvSpPr>
          <p:nvPr/>
        </p:nvSpPr>
        <p:spPr bwMode="auto">
          <a:xfrm flipV="1">
            <a:off x="7740650" y="1290638"/>
            <a:ext cx="0" cy="43481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56081" name="Picture 5" descr="open path 1 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149725"/>
            <a:ext cx="28813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082" name="Picture 1" descr="C:\Users\rjeckard\Pictures\Pictures\Greenhouse\FTIR\DSC04617.JPG"/>
          <p:cNvPicPr>
            <a:picLocks noChangeAspect="1" noChangeArrowheads="1"/>
          </p:cNvPicPr>
          <p:nvPr/>
        </p:nvPicPr>
        <p:blipFill>
          <a:blip r:embed="rId9" cstate="print"/>
          <a:srcRect l="27950" t="21651" r="28738" b="6950"/>
          <a:stretch>
            <a:fillRect/>
          </a:stretch>
        </p:blipFill>
        <p:spPr bwMode="auto">
          <a:xfrm>
            <a:off x="3924300" y="4365625"/>
            <a:ext cx="1571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6083" name="Rectangle 32"/>
          <p:cNvSpPr>
            <a:spLocks noChangeArrowheads="1"/>
          </p:cNvSpPr>
          <p:nvPr/>
        </p:nvSpPr>
        <p:spPr bwMode="auto">
          <a:xfrm>
            <a:off x="5003800" y="5857875"/>
            <a:ext cx="107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>
                <a:latin typeface="Times"/>
              </a:rPr>
              <a:t>Laser </a:t>
            </a:r>
          </a:p>
        </p:txBody>
      </p:sp>
      <p:sp>
        <p:nvSpPr>
          <p:cNvPr id="856084" name="Rectangle 33"/>
          <p:cNvSpPr>
            <a:spLocks noChangeArrowheads="1"/>
          </p:cNvSpPr>
          <p:nvPr/>
        </p:nvSpPr>
        <p:spPr bwMode="auto">
          <a:xfrm>
            <a:off x="2195513" y="5661025"/>
            <a:ext cx="105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800">
                <a:solidFill>
                  <a:schemeClr val="bg1"/>
                </a:solidFill>
                <a:latin typeface="Times"/>
              </a:rPr>
              <a:t>FTIR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Options for abatement - Methane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mtClean="0"/>
              <a:t>Short term</a:t>
            </a:r>
          </a:p>
          <a:p>
            <a:pPr lvl="1" eaLnBrk="1" hangingPunct="1"/>
            <a:r>
              <a:rPr lang="en-AU" smtClean="0"/>
              <a:t>Feed quality</a:t>
            </a:r>
          </a:p>
          <a:p>
            <a:pPr lvl="2" eaLnBrk="1" hangingPunct="1"/>
            <a:r>
              <a:rPr lang="en-AU" smtClean="0"/>
              <a:t>Pasture improvement</a:t>
            </a:r>
          </a:p>
          <a:p>
            <a:pPr lvl="2" eaLnBrk="1" hangingPunct="1"/>
            <a:r>
              <a:rPr lang="en-AU" smtClean="0"/>
              <a:t>C3 pastures, legumes</a:t>
            </a:r>
          </a:p>
          <a:p>
            <a:pPr lvl="1" eaLnBrk="1" hangingPunct="1"/>
            <a:r>
              <a:rPr lang="en-AU" smtClean="0"/>
              <a:t>Dietary supplements</a:t>
            </a:r>
          </a:p>
          <a:p>
            <a:pPr lvl="2" eaLnBrk="1" hangingPunct="1"/>
            <a:r>
              <a:rPr lang="en-AU" smtClean="0"/>
              <a:t>Grain</a:t>
            </a:r>
          </a:p>
          <a:p>
            <a:pPr lvl="2" eaLnBrk="1" hangingPunct="1"/>
            <a:r>
              <a:rPr lang="en-AU" smtClean="0"/>
              <a:t>Tannins</a:t>
            </a:r>
          </a:p>
          <a:p>
            <a:pPr lvl="2" eaLnBrk="1" hangingPunct="1"/>
            <a:r>
              <a:rPr lang="en-AU" smtClean="0"/>
              <a:t>Oils</a:t>
            </a:r>
          </a:p>
          <a:p>
            <a:pPr lvl="3" eaLnBrk="1" hangingPunct="1"/>
            <a:r>
              <a:rPr lang="en-US" smtClean="0"/>
              <a:t>1% fat = 3.5% decrease CH</a:t>
            </a:r>
            <a:r>
              <a:rPr lang="en-US" baseline="-25000" smtClean="0"/>
              <a:t>4</a:t>
            </a:r>
            <a:r>
              <a:rPr lang="en-US" smtClean="0"/>
              <a:t> /kg DMI</a:t>
            </a:r>
          </a:p>
          <a:p>
            <a:pPr lvl="1" eaLnBrk="1" hangingPunct="1"/>
            <a:endParaRPr lang="en-AU" smtClean="0"/>
          </a:p>
          <a:p>
            <a:pPr lvl="1" eaLnBrk="1" hangingPunct="1"/>
            <a:endParaRPr lang="en-AU" smtClean="0"/>
          </a:p>
        </p:txBody>
      </p:sp>
      <p:pic>
        <p:nvPicPr>
          <p:cNvPr id="858115" name="Picture 5"/>
          <p:cNvPicPr>
            <a:picLocks noChangeAspect="1" noChangeArrowheads="1"/>
          </p:cNvPicPr>
          <p:nvPr/>
        </p:nvPicPr>
        <p:blipFill>
          <a:blip r:embed="rId3" cstate="print"/>
          <a:srcRect t="13281"/>
          <a:stretch>
            <a:fillRect/>
          </a:stretch>
        </p:blipFill>
        <p:spPr bwMode="auto">
          <a:xfrm>
            <a:off x="6659563" y="1196975"/>
            <a:ext cx="11461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8116" name="Picture 8" descr="http://www.greenharvest.com.au/images/Seeds/Crop_seeds/lucer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0800" y="2268538"/>
            <a:ext cx="1346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8117" name="TextBox 3"/>
          <p:cNvSpPr txBox="1">
            <a:spLocks noChangeArrowheads="1"/>
          </p:cNvSpPr>
          <p:nvPr/>
        </p:nvSpPr>
        <p:spPr bwMode="auto">
          <a:xfrm>
            <a:off x="6169025" y="6505575"/>
            <a:ext cx="2940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1400">
                <a:latin typeface="Times New Roman" pitchFamily="18" charset="0"/>
                <a:cs typeface="Times New Roman" pitchFamily="18" charset="0"/>
              </a:rPr>
              <a:t>Eckard </a:t>
            </a:r>
            <a:r>
              <a:rPr lang="en-AU" sz="1400" i="1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AU" sz="1400">
                <a:latin typeface="Times New Roman" pitchFamily="18" charset="0"/>
                <a:cs typeface="Times New Roman" pitchFamily="18" charset="0"/>
              </a:rPr>
              <a:t>2010; Moate  </a:t>
            </a:r>
            <a:r>
              <a:rPr lang="en-AU" sz="1400" i="1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AU" sz="1400">
                <a:latin typeface="Times New Roman" pitchFamily="18" charset="0"/>
                <a:cs typeface="Times New Roman" pitchFamily="18" charset="0"/>
              </a:rPr>
              <a:t>2010</a:t>
            </a:r>
          </a:p>
        </p:txBody>
      </p:sp>
      <p:pic>
        <p:nvPicPr>
          <p:cNvPr id="85811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750" y="3625850"/>
            <a:ext cx="1285875" cy="194468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1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9.5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/10.00"/>
  <p:tag name="TIMING" val="|9.1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/10.00/15.00"/>
  <p:tag name="TIMING" val="|52.1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.00/10.00"/>
  <p:tag name="TIMING" val="|2.4|2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5.3|3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9.2|5.7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19695</TotalTime>
  <Words>818</Words>
  <Application>Microsoft Office PowerPoint</Application>
  <PresentationFormat>On-screen Show (4:3)</PresentationFormat>
  <Paragraphs>230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Blank Presentation</vt:lpstr>
      <vt:lpstr>Worksheet</vt:lpstr>
      <vt:lpstr>Document</vt:lpstr>
      <vt:lpstr>The Carbon Farming Initiative and Agricultural Emissions </vt:lpstr>
      <vt:lpstr>This presentation provides options to reduce methane and nitrous oxide emissions from agricultural systems</vt:lpstr>
      <vt:lpstr>Options for abatement - Methane</vt:lpstr>
      <vt:lpstr>Options for abatement - Methane</vt:lpstr>
      <vt:lpstr>Options for abatement - Methane</vt:lpstr>
      <vt:lpstr>Options for abatement - Methane</vt:lpstr>
      <vt:lpstr>Options for abatement - Methane</vt:lpstr>
      <vt:lpstr>Options for abatement - Methane</vt:lpstr>
      <vt:lpstr>Options for abatement - Methane</vt:lpstr>
      <vt:lpstr>Options for abatement - Methane</vt:lpstr>
      <vt:lpstr>Options for abatement - Methane</vt:lpstr>
      <vt:lpstr>Options for abatement - Methane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Options for abatement – N2O</vt:lpstr>
      <vt:lpstr>Slide 28</vt:lpstr>
    </vt:vector>
  </TitlesOfParts>
  <Company>ILFR, The University of Melbourne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 for nitrogen in intensive pasture production systems</dc:title>
  <dc:creator>Dr Richard John Eckard</dc:creator>
  <cp:lastModifiedBy>Seyda Ozkan</cp:lastModifiedBy>
  <cp:revision>743</cp:revision>
  <dcterms:created xsi:type="dcterms:W3CDTF">2000-08-07T02:07:17Z</dcterms:created>
  <dcterms:modified xsi:type="dcterms:W3CDTF">2012-08-23T09:10:12Z</dcterms:modified>
</cp:coreProperties>
</file>