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4" r:id="rId1"/>
  </p:sldMasterIdLst>
  <p:notesMasterIdLst>
    <p:notesMasterId r:id="rId24"/>
  </p:notesMasterIdLst>
  <p:handoutMasterIdLst>
    <p:handoutMasterId r:id="rId25"/>
  </p:handoutMasterIdLst>
  <p:sldIdLst>
    <p:sldId id="958" r:id="rId2"/>
    <p:sldId id="692" r:id="rId3"/>
    <p:sldId id="848" r:id="rId4"/>
    <p:sldId id="914" r:id="rId5"/>
    <p:sldId id="921" r:id="rId6"/>
    <p:sldId id="915" r:id="rId7"/>
    <p:sldId id="916" r:id="rId8"/>
    <p:sldId id="917" r:id="rId9"/>
    <p:sldId id="918" r:id="rId10"/>
    <p:sldId id="919" r:id="rId11"/>
    <p:sldId id="920" r:id="rId12"/>
    <p:sldId id="850" r:id="rId13"/>
    <p:sldId id="851" r:id="rId14"/>
    <p:sldId id="823" r:id="rId15"/>
    <p:sldId id="694" r:id="rId16"/>
    <p:sldId id="833" r:id="rId17"/>
    <p:sldId id="834" r:id="rId18"/>
    <p:sldId id="824" r:id="rId19"/>
    <p:sldId id="922" r:id="rId20"/>
    <p:sldId id="849" r:id="rId21"/>
    <p:sldId id="822" r:id="rId22"/>
    <p:sldId id="959" r:id="rId23"/>
  </p:sldIdLst>
  <p:sldSz cx="9144000" cy="6858000" type="screen4x3"/>
  <p:notesSz cx="7315200" cy="9601200"/>
  <p:defaultTextStyle>
    <a:defPPr>
      <a:defRPr lang="en-AU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MS PGothic"/>
        <a:cs typeface="MS PGothic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MS PGothic"/>
        <a:cs typeface="MS PGothic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MS PGothic"/>
        <a:cs typeface="MS PGothic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MS PGothic"/>
        <a:cs typeface="MS PGothic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MS PGothic"/>
        <a:cs typeface="MS PGothic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MS PGothic"/>
        <a:cs typeface="MS PGothic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MS PGothic"/>
        <a:cs typeface="MS PGothic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MS PGothic"/>
        <a:cs typeface="MS PGothic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MS PGothic"/>
        <a:cs typeface="MS PGothic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 Richard Eckard" initials="" lastIdx="20" clrIdx="0"/>
  <p:cmAuthor id="1" name="Richard Eckard" initials="RJ" lastIdx="7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66"/>
    <a:srgbClr val="6699FF"/>
    <a:srgbClr val="FF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248" autoAdjust="0"/>
    <p:restoredTop sz="88305" autoAdjust="0"/>
  </p:normalViewPr>
  <p:slideViewPr>
    <p:cSldViewPr>
      <p:cViewPr>
        <p:scale>
          <a:sx n="70" d="100"/>
          <a:sy n="70" d="100"/>
        </p:scale>
        <p:origin x="-1224" y="-34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5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14304"/>
    </p:cViewPr>
  </p:sorterViewPr>
  <p:notesViewPr>
    <p:cSldViewPr>
      <p:cViewPr varScale="1">
        <p:scale>
          <a:sx n="58" d="100"/>
          <a:sy n="58" d="100"/>
        </p:scale>
        <p:origin x="-1674" y="-66"/>
      </p:cViewPr>
      <p:guideLst>
        <p:guide orient="horz" pos="3024"/>
        <p:guide pos="230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170138" cy="479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 eaLnBrk="1" hangingPunct="1">
              <a:defRPr sz="13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5062" y="0"/>
            <a:ext cx="3170138" cy="479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3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121662"/>
            <a:ext cx="3170138" cy="479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 eaLnBrk="1" hangingPunct="1">
              <a:defRPr sz="13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5062" y="9121662"/>
            <a:ext cx="3170138" cy="479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3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DDAC8D6E-9F40-4CD8-9C92-B8A7B29F1E2B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xmlns="" val="3384496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170138" cy="479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 eaLnBrk="1" hangingPunct="1">
              <a:defRPr sz="13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5062" y="0"/>
            <a:ext cx="3170138" cy="479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3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6561" y="4560086"/>
            <a:ext cx="5362081" cy="43218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noProof="0" smtClean="0"/>
              <a:t>Click to edit Master text styles</a:t>
            </a:r>
          </a:p>
          <a:p>
            <a:pPr lvl="1"/>
            <a:r>
              <a:rPr lang="en-AU" noProof="0" smtClean="0"/>
              <a:t>Second level</a:t>
            </a:r>
          </a:p>
          <a:p>
            <a:pPr lvl="2"/>
            <a:r>
              <a:rPr lang="en-AU" noProof="0" smtClean="0"/>
              <a:t>Third level</a:t>
            </a:r>
          </a:p>
          <a:p>
            <a:pPr lvl="3"/>
            <a:r>
              <a:rPr lang="en-AU" noProof="0" smtClean="0"/>
              <a:t>Fourth level</a:t>
            </a:r>
          </a:p>
          <a:p>
            <a:pPr lvl="4"/>
            <a:r>
              <a:rPr lang="en-AU" noProof="0" smtClean="0"/>
              <a:t>Fifth level</a:t>
            </a:r>
          </a:p>
        </p:txBody>
      </p:sp>
      <p:sp>
        <p:nvSpPr>
          <p:cNvPr id="24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121662"/>
            <a:ext cx="3170138" cy="479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 eaLnBrk="1" hangingPunct="1">
              <a:defRPr sz="13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5062" y="9121662"/>
            <a:ext cx="3170138" cy="479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3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A2C9C69C-2081-4868-A2C7-00213D8F733A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xmlns="" val="14978349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473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88473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AU" smtClean="0"/>
              <a:t>Likely to take 20 minutes or more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8802279-E791-43B2-8860-B8C4CEFF42BF}" type="slidenum">
              <a:rPr lang="en-AU" smtClean="0"/>
              <a:pPr>
                <a:defRPr/>
              </a:pPr>
              <a:t>2</a:t>
            </a:fld>
            <a:endParaRPr lang="en-A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5011_PPT_BG_EndP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588" y="0"/>
            <a:ext cx="9145588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Line 10"/>
          <p:cNvSpPr>
            <a:spLocks noChangeShapeType="1"/>
          </p:cNvSpPr>
          <p:nvPr/>
        </p:nvSpPr>
        <p:spPr bwMode="auto">
          <a:xfrm>
            <a:off x="3144838" y="1785938"/>
            <a:ext cx="1587" cy="1312862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en-AU" sz="2800">
              <a:latin typeface="Times" pitchFamily="18" charset="0"/>
              <a:ea typeface="MS PGothic" pitchFamily="34" charset="-128"/>
              <a:cs typeface="+mn-cs"/>
            </a:endParaRPr>
          </a:p>
        </p:txBody>
      </p:sp>
      <p:pic>
        <p:nvPicPr>
          <p:cNvPr id="6" name="Picture 13" descr="UOM-Rev3D_S_sm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6225" y="1752600"/>
            <a:ext cx="1347788" cy="1366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32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3352800" y="1905000"/>
            <a:ext cx="5486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233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609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AU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76200"/>
            <a:ext cx="2019300" cy="6019800"/>
          </a:xfrm>
        </p:spPr>
        <p:txBody>
          <a:bodyPr vert="eaVert"/>
          <a:lstStyle/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76200"/>
            <a:ext cx="5905500" cy="6019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Head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5011_PPT_BG_EndP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588" y="0"/>
            <a:ext cx="9145588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32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990600" y="3048000"/>
            <a:ext cx="7255328" cy="18288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233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90600" y="1524000"/>
            <a:ext cx="7086600" cy="609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38100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38100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8926" y="0"/>
            <a:ext cx="5757874" cy="857232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4422"/>
            <a:ext cx="4040188" cy="960453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14422"/>
            <a:ext cx="4041775" cy="960453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1812925" y="107950"/>
            <a:ext cx="0" cy="862013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en-AU" sz="2800">
              <a:latin typeface="Times" pitchFamily="18" charset="0"/>
              <a:ea typeface="MS PGothic" pitchFamily="34" charset="-128"/>
              <a:cs typeface="+mn-cs"/>
            </a:endParaRPr>
          </a:p>
        </p:txBody>
      </p:sp>
      <p:pic>
        <p:nvPicPr>
          <p:cNvPr id="1027" name="Picture 9" descr="UOM-Rev3D_S_sm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533400" y="119063"/>
            <a:ext cx="860425" cy="871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0"/>
            <a:ext cx="9144000" cy="838200"/>
          </a:xfrm>
          <a:prstGeom prst="rect">
            <a:avLst/>
          </a:prstGeom>
          <a:solidFill>
            <a:srgbClr val="003368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AU" sz="2800">
              <a:latin typeface="Times" pitchFamily="18" charset="0"/>
              <a:ea typeface="MS PGothic" pitchFamily="34" charset="-128"/>
              <a:cs typeface="+mn-cs"/>
            </a:endParaRPr>
          </a:p>
        </p:txBody>
      </p:sp>
      <p:sp>
        <p:nvSpPr>
          <p:cNvPr id="1035" name="Line 11"/>
          <p:cNvSpPr>
            <a:spLocks noChangeShapeType="1"/>
          </p:cNvSpPr>
          <p:nvPr/>
        </p:nvSpPr>
        <p:spPr bwMode="auto">
          <a:xfrm>
            <a:off x="2743200" y="107950"/>
            <a:ext cx="1588" cy="519113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en-AU" sz="2800">
              <a:latin typeface="Times" pitchFamily="18" charset="0"/>
              <a:ea typeface="MS PGothic" pitchFamily="34" charset="-128"/>
              <a:cs typeface="+mn-cs"/>
            </a:endParaRPr>
          </a:p>
        </p:txBody>
      </p:sp>
      <p:pic>
        <p:nvPicPr>
          <p:cNvPr id="1030" name="Picture 13" descr="UOM-Rev3D_H_sm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152400" y="107950"/>
            <a:ext cx="2362200" cy="61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8" name="Line 14"/>
          <p:cNvSpPr>
            <a:spLocks noChangeShapeType="1"/>
          </p:cNvSpPr>
          <p:nvPr/>
        </p:nvSpPr>
        <p:spPr bwMode="auto">
          <a:xfrm>
            <a:off x="0" y="6400800"/>
            <a:ext cx="9144000" cy="0"/>
          </a:xfrm>
          <a:prstGeom prst="line">
            <a:avLst/>
          </a:prstGeom>
          <a:noFill/>
          <a:ln w="9525">
            <a:solidFill>
              <a:srgbClr val="003368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en-AU" sz="2800">
              <a:latin typeface="Times" pitchFamily="18" charset="0"/>
              <a:ea typeface="MS PGothic" pitchFamily="34" charset="-128"/>
              <a:cs typeface="+mn-cs"/>
            </a:endParaRPr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0" y="838200"/>
            <a:ext cx="9144000" cy="76200"/>
          </a:xfrm>
          <a:prstGeom prst="rect">
            <a:avLst/>
          </a:prstGeom>
          <a:solidFill>
            <a:srgbClr val="759FB8"/>
          </a:solidFill>
          <a:ln w="9525">
            <a:noFill/>
            <a:miter lim="800000"/>
            <a:headEnd/>
            <a:tailEnd/>
          </a:ln>
          <a:effectLst>
            <a:outerShdw algn="ctr" rotWithShape="0">
              <a:srgbClr val="808080">
                <a:alpha val="45000"/>
              </a:srgbClr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AU" sz="2800">
              <a:latin typeface="Times" pitchFamily="18" charset="0"/>
              <a:ea typeface="MS PGothic" pitchFamily="34" charset="-128"/>
              <a:cs typeface="+mn-cs"/>
            </a:endParaRPr>
          </a:p>
        </p:txBody>
      </p:sp>
      <p:sp>
        <p:nvSpPr>
          <p:cNvPr id="1033" name="Rectangle 18"/>
          <p:cNvSpPr>
            <a:spLocks noGrp="1" noChangeArrowheads="1"/>
          </p:cNvSpPr>
          <p:nvPr>
            <p:ph type="title"/>
          </p:nvPr>
        </p:nvSpPr>
        <p:spPr bwMode="auto">
          <a:xfrm>
            <a:off x="2971800" y="76200"/>
            <a:ext cx="5791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AU" smtClean="0"/>
          </a:p>
        </p:txBody>
      </p:sp>
      <p:sp>
        <p:nvSpPr>
          <p:cNvPr id="2" name="Rectangle 19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77724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6" r:id="rId3"/>
    <p:sldLayoutId id="2147483675" r:id="rId4"/>
    <p:sldLayoutId id="2147483674" r:id="rId5"/>
    <p:sldLayoutId id="2147483673" r:id="rId6"/>
    <p:sldLayoutId id="2147483672" r:id="rId7"/>
    <p:sldLayoutId id="2147483671" r:id="rId8"/>
    <p:sldLayoutId id="2147483670" r:id="rId9"/>
    <p:sldLayoutId id="2147483669" r:id="rId10"/>
    <p:sldLayoutId id="2147483668" r:id="rId11"/>
    <p:sldLayoutId id="2147483667" r:id="rId12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+mj-lt"/>
          <a:ea typeface="MS PGothic"/>
          <a:cs typeface="MS PGothic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  <a:ea typeface="MS PGothic"/>
          <a:cs typeface="MS PGothic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  <a:ea typeface="MS PGothic"/>
          <a:cs typeface="MS PGothic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  <a:ea typeface="MS PGothic"/>
          <a:cs typeface="MS PGothic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  <a:ea typeface="MS PGothic"/>
          <a:cs typeface="MS PGothic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Arial" charset="0"/>
          <a:ea typeface="ＭＳ Ｐゴシック" pitchFamily="34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Arial" charset="0"/>
          <a:ea typeface="ＭＳ Ｐゴシック" pitchFamily="34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Arial" charset="0"/>
          <a:ea typeface="ＭＳ Ｐゴシック" pitchFamily="34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Arial" charset="0"/>
          <a:ea typeface="ＭＳ Ｐゴシック" pitchFamily="3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MS PGothic"/>
          <a:cs typeface="MS PGothic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MS PGothic"/>
          <a:cs typeface="MS PGothic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MS PGothic"/>
          <a:cs typeface="MS PGothic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MS PGothic"/>
          <a:cs typeface="MS PGothic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MS PGothic"/>
          <a:cs typeface="MS PGothic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6.gif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gi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PICCC Logo uni Blu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468314"/>
            <a:ext cx="2987824" cy="138968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>
          <a:xfrm>
            <a:off x="971600" y="2204864"/>
            <a:ext cx="7255328" cy="1828800"/>
          </a:xfrm>
        </p:spPr>
        <p:txBody>
          <a:bodyPr/>
          <a:lstStyle/>
          <a:p>
            <a:r>
              <a:rPr lang="en-AU" dirty="0" smtClean="0"/>
              <a:t>The Carbon Farming Initiative and Agricultural Emissions</a:t>
            </a:r>
            <a:br>
              <a:rPr lang="en-AU" dirty="0" smtClean="0"/>
            </a:b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sz="quarter" idx="1"/>
          </p:nvPr>
        </p:nvSpPr>
        <p:spPr>
          <a:xfrm>
            <a:off x="1115616" y="4293096"/>
            <a:ext cx="7086600" cy="1512168"/>
          </a:xfrm>
        </p:spPr>
        <p:txBody>
          <a:bodyPr/>
          <a:lstStyle/>
          <a:p>
            <a:pPr lvl="0"/>
            <a:r>
              <a:rPr lang="en-AU" sz="2000" dirty="0" smtClean="0"/>
              <a:t>This presentation was prepared by the University of Melbourne for the Regional Landcare Facilitator training funded through the Australian Government’s Carbon Farming Initiative Communications Program </a:t>
            </a:r>
          </a:p>
          <a:p>
            <a:endParaRPr lang="en-AU" sz="2000" dirty="0"/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47864" y="188640"/>
            <a:ext cx="2416746" cy="1853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13" descr="UOM-Rev3D_S_sm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740352" y="5445224"/>
            <a:ext cx="1347788" cy="1366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29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smtClean="0"/>
              <a:t>Options for Engagement</a:t>
            </a:r>
          </a:p>
        </p:txBody>
      </p:sp>
      <p:sp>
        <p:nvSpPr>
          <p:cNvPr id="88269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 eaLnBrk="1" hangingPunct="1">
              <a:buFontTx/>
              <a:buChar char="•"/>
              <a:defRPr/>
            </a:pPr>
            <a:r>
              <a:rPr lang="en-AU" b="1" dirty="0" smtClean="0"/>
              <a:t>Methodology proponents </a:t>
            </a:r>
            <a:r>
              <a:rPr lang="en-AU" sz="1800" dirty="0" smtClean="0"/>
              <a:t>– method development</a:t>
            </a:r>
            <a:endParaRPr lang="en-AU" dirty="0" smtClean="0"/>
          </a:p>
          <a:p>
            <a:pPr lvl="1" eaLnBrk="1" hangingPunct="1">
              <a:defRPr/>
            </a:pPr>
            <a:r>
              <a:rPr lang="en-AU" dirty="0" smtClean="0"/>
              <a:t>Step 6</a:t>
            </a:r>
          </a:p>
          <a:p>
            <a:pPr lvl="2" eaLnBrk="1" hangingPunct="1">
              <a:defRPr/>
            </a:pPr>
            <a:r>
              <a:rPr lang="en-AU" dirty="0" smtClean="0"/>
              <a:t>Define procedures for estimating abatement</a:t>
            </a:r>
          </a:p>
          <a:p>
            <a:pPr lvl="3" eaLnBrk="1" hangingPunct="1">
              <a:defRPr/>
            </a:pPr>
            <a:r>
              <a:rPr lang="en-AU" dirty="0" smtClean="0"/>
              <a:t>Estimate emissions and removals</a:t>
            </a:r>
          </a:p>
          <a:p>
            <a:pPr lvl="3" eaLnBrk="1" hangingPunct="1">
              <a:defRPr/>
            </a:pPr>
            <a:r>
              <a:rPr lang="en-AU" dirty="0" smtClean="0"/>
              <a:t>Formulas, algorithms, models</a:t>
            </a:r>
          </a:p>
          <a:p>
            <a:pPr lvl="3" eaLnBrk="1" hangingPunct="1">
              <a:defRPr/>
            </a:pPr>
            <a:r>
              <a:rPr lang="en-AU" dirty="0" smtClean="0"/>
              <a:t>Data required</a:t>
            </a:r>
          </a:p>
          <a:p>
            <a:pPr lvl="3" eaLnBrk="1" hangingPunct="1">
              <a:defRPr/>
            </a:pPr>
            <a:r>
              <a:rPr lang="en-AU" dirty="0" smtClean="0"/>
              <a:t>Accounting protocols </a:t>
            </a:r>
          </a:p>
          <a:p>
            <a:pPr lvl="4" eaLnBrk="1" hangingPunct="1">
              <a:defRPr/>
            </a:pPr>
            <a:r>
              <a:rPr lang="en-AU" dirty="0" smtClean="0"/>
              <a:t>Consistent with NGGI methods </a:t>
            </a:r>
          </a:p>
          <a:p>
            <a:pPr lvl="4" eaLnBrk="1" hangingPunct="1">
              <a:defRPr/>
            </a:pPr>
            <a:r>
              <a:rPr lang="en-AU" dirty="0" smtClean="0"/>
              <a:t>Based on peer reviewed science</a:t>
            </a:r>
          </a:p>
          <a:p>
            <a:pPr lvl="4" eaLnBrk="1" hangingPunct="1">
              <a:defRPr/>
            </a:pPr>
            <a:r>
              <a:rPr lang="en-AU" dirty="0" smtClean="0"/>
              <a:t>Top down and bottom up align </a:t>
            </a:r>
          </a:p>
          <a:p>
            <a:pPr eaLnBrk="1" hangingPunct="1">
              <a:defRPr/>
            </a:pPr>
            <a:endParaRPr lang="en-AU" dirty="0" smtClean="0"/>
          </a:p>
        </p:txBody>
      </p:sp>
      <p:sp>
        <p:nvSpPr>
          <p:cNvPr id="892931" name="TextBox 3"/>
          <p:cNvSpPr txBox="1">
            <a:spLocks noChangeArrowheads="1"/>
          </p:cNvSpPr>
          <p:nvPr/>
        </p:nvSpPr>
        <p:spPr bwMode="auto">
          <a:xfrm>
            <a:off x="7885113" y="6524625"/>
            <a:ext cx="123031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AU" sz="1400">
                <a:latin typeface="Times New Roman" pitchFamily="18" charset="0"/>
                <a:cs typeface="Times New Roman" pitchFamily="18" charset="0"/>
              </a:rPr>
              <a:t>DCCEE 2011</a:t>
            </a:r>
          </a:p>
        </p:txBody>
      </p:sp>
      <p:pic>
        <p:nvPicPr>
          <p:cNvPr id="89293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24625" y="4797425"/>
            <a:ext cx="2619375" cy="149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39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smtClean="0"/>
              <a:t>Options for Engagement</a:t>
            </a:r>
          </a:p>
        </p:txBody>
      </p:sp>
      <p:sp>
        <p:nvSpPr>
          <p:cNvPr id="88371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 eaLnBrk="1" hangingPunct="1">
              <a:buFontTx/>
              <a:buChar char="•"/>
              <a:defRPr/>
            </a:pPr>
            <a:r>
              <a:rPr lang="en-AU" b="1" dirty="0" smtClean="0"/>
              <a:t>Methodology proponents </a:t>
            </a:r>
            <a:r>
              <a:rPr lang="en-AU" sz="1800" dirty="0" smtClean="0"/>
              <a:t>– method development</a:t>
            </a:r>
            <a:endParaRPr lang="en-AU" dirty="0" smtClean="0"/>
          </a:p>
          <a:p>
            <a:pPr lvl="1" eaLnBrk="1" hangingPunct="1">
              <a:defRPr/>
            </a:pPr>
            <a:r>
              <a:rPr lang="en-AU" dirty="0" smtClean="0"/>
              <a:t>Step 7</a:t>
            </a:r>
          </a:p>
          <a:p>
            <a:pPr lvl="2" eaLnBrk="1" hangingPunct="1">
              <a:defRPr/>
            </a:pPr>
            <a:r>
              <a:rPr lang="en-AU" dirty="0" smtClean="0"/>
              <a:t>Outline processes for data collection, monitoring and reporting</a:t>
            </a:r>
          </a:p>
          <a:p>
            <a:pPr lvl="3" eaLnBrk="1" hangingPunct="1">
              <a:defRPr/>
            </a:pPr>
            <a:r>
              <a:rPr lang="en-AU" dirty="0" smtClean="0"/>
              <a:t>How data collected </a:t>
            </a:r>
          </a:p>
          <a:p>
            <a:pPr lvl="3" eaLnBrk="1" hangingPunct="1">
              <a:defRPr/>
            </a:pPr>
            <a:r>
              <a:rPr lang="en-AU" dirty="0" smtClean="0"/>
              <a:t>What data collected</a:t>
            </a:r>
          </a:p>
          <a:p>
            <a:pPr lvl="3" eaLnBrk="1" hangingPunct="1">
              <a:defRPr/>
            </a:pPr>
            <a:r>
              <a:rPr lang="en-AU" dirty="0" smtClean="0"/>
              <a:t>How the project will be monitored</a:t>
            </a:r>
          </a:p>
          <a:p>
            <a:pPr lvl="3" eaLnBrk="1" hangingPunct="1">
              <a:defRPr/>
            </a:pPr>
            <a:r>
              <a:rPr lang="en-AU" dirty="0" smtClean="0"/>
              <a:t>etc</a:t>
            </a:r>
          </a:p>
        </p:txBody>
      </p:sp>
      <p:sp>
        <p:nvSpPr>
          <p:cNvPr id="893955" name="TextBox 3"/>
          <p:cNvSpPr txBox="1">
            <a:spLocks noChangeArrowheads="1"/>
          </p:cNvSpPr>
          <p:nvPr/>
        </p:nvSpPr>
        <p:spPr bwMode="auto">
          <a:xfrm>
            <a:off x="7885113" y="6524625"/>
            <a:ext cx="123031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AU" sz="1400">
                <a:latin typeface="Times New Roman" pitchFamily="18" charset="0"/>
                <a:cs typeface="Times New Roman" pitchFamily="18" charset="0"/>
              </a:rPr>
              <a:t>DCCEE 2011</a:t>
            </a:r>
          </a:p>
        </p:txBody>
      </p:sp>
      <p:pic>
        <p:nvPicPr>
          <p:cNvPr id="89395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24625" y="4797425"/>
            <a:ext cx="2619375" cy="149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4977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smtClean="0"/>
              <a:t>Options for Engagement</a:t>
            </a:r>
          </a:p>
        </p:txBody>
      </p:sp>
      <p:sp>
        <p:nvSpPr>
          <p:cNvPr id="89497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 eaLnBrk="1" hangingPunct="1">
              <a:buFontTx/>
              <a:buChar char="•"/>
            </a:pPr>
            <a:r>
              <a:rPr lang="en-AU" b="1" smtClean="0"/>
              <a:t>Methodology proponents </a:t>
            </a:r>
            <a:r>
              <a:rPr lang="en-AU" sz="2400" smtClean="0"/>
              <a:t>– approval process</a:t>
            </a:r>
          </a:p>
          <a:p>
            <a:pPr eaLnBrk="1" hangingPunct="1"/>
            <a:endParaRPr lang="en-AU" smtClean="0"/>
          </a:p>
        </p:txBody>
      </p:sp>
      <p:sp>
        <p:nvSpPr>
          <p:cNvPr id="894979" name="TextBox 5"/>
          <p:cNvSpPr txBox="1">
            <a:spLocks noChangeArrowheads="1"/>
          </p:cNvSpPr>
          <p:nvPr/>
        </p:nvSpPr>
        <p:spPr bwMode="auto">
          <a:xfrm>
            <a:off x="7885113" y="6524625"/>
            <a:ext cx="123031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AU" sz="1400">
                <a:latin typeface="Times New Roman" pitchFamily="18" charset="0"/>
                <a:cs typeface="Times New Roman" pitchFamily="18" charset="0"/>
              </a:rPr>
              <a:t>DCCEE 2011</a:t>
            </a:r>
          </a:p>
        </p:txBody>
      </p:sp>
      <p:pic>
        <p:nvPicPr>
          <p:cNvPr id="894980" name="Picture 11" descr="101110 Step methodology development process 171110"/>
          <p:cNvPicPr>
            <a:picLocks noChangeAspect="1" noChangeArrowheads="1"/>
          </p:cNvPicPr>
          <p:nvPr/>
        </p:nvPicPr>
        <p:blipFill>
          <a:blip r:embed="rId2" cstate="print"/>
          <a:srcRect b="89336"/>
          <a:stretch>
            <a:fillRect/>
          </a:stretch>
        </p:blipFill>
        <p:spPr bwMode="auto">
          <a:xfrm>
            <a:off x="107950" y="1773238"/>
            <a:ext cx="8820150" cy="81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11" descr="101110 Step methodology development process 171110"/>
          <p:cNvPicPr>
            <a:picLocks noChangeAspect="1" noChangeArrowheads="1"/>
          </p:cNvPicPr>
          <p:nvPr/>
        </p:nvPicPr>
        <p:blipFill>
          <a:blip r:embed="rId2" cstate="print"/>
          <a:srcRect t="9724" b="70528"/>
          <a:stretch>
            <a:fillRect/>
          </a:stretch>
        </p:blipFill>
        <p:spPr bwMode="auto">
          <a:xfrm>
            <a:off x="107950" y="2373313"/>
            <a:ext cx="8820150" cy="1512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1" descr="101110 Step methodology development process 171110"/>
          <p:cNvPicPr>
            <a:picLocks noChangeAspect="1" noChangeArrowheads="1"/>
          </p:cNvPicPr>
          <p:nvPr/>
        </p:nvPicPr>
        <p:blipFill>
          <a:blip r:embed="rId2" cstate="print"/>
          <a:srcRect t="29472" b="58302"/>
          <a:stretch>
            <a:fillRect/>
          </a:stretch>
        </p:blipFill>
        <p:spPr bwMode="auto">
          <a:xfrm>
            <a:off x="107950" y="3813175"/>
            <a:ext cx="882015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1" descr="101110 Step methodology development process 171110"/>
          <p:cNvPicPr>
            <a:picLocks noChangeAspect="1" noChangeArrowheads="1"/>
          </p:cNvPicPr>
          <p:nvPr/>
        </p:nvPicPr>
        <p:blipFill>
          <a:blip r:embed="rId2" cstate="print"/>
          <a:srcRect t="41698" b="46078"/>
          <a:stretch>
            <a:fillRect/>
          </a:stretch>
        </p:blipFill>
        <p:spPr bwMode="auto">
          <a:xfrm>
            <a:off x="107950" y="4749800"/>
            <a:ext cx="882015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1" descr="101110 Step methodology development process 171110"/>
          <p:cNvPicPr>
            <a:picLocks noChangeAspect="1" noChangeArrowheads="1"/>
          </p:cNvPicPr>
          <p:nvPr/>
        </p:nvPicPr>
        <p:blipFill>
          <a:blip r:embed="rId2" cstate="print"/>
          <a:srcRect t="53922" b="36674"/>
          <a:stretch>
            <a:fillRect/>
          </a:stretch>
        </p:blipFill>
        <p:spPr bwMode="auto">
          <a:xfrm>
            <a:off x="107950" y="5613400"/>
            <a:ext cx="8820150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60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smtClean="0"/>
              <a:t>Options for Engagement</a:t>
            </a:r>
          </a:p>
        </p:txBody>
      </p:sp>
      <p:sp>
        <p:nvSpPr>
          <p:cNvPr id="89600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 eaLnBrk="1" hangingPunct="1">
              <a:buFontTx/>
              <a:buChar char="•"/>
            </a:pPr>
            <a:r>
              <a:rPr lang="en-AU" b="1" smtClean="0"/>
              <a:t>Methodology proponents </a:t>
            </a:r>
            <a:r>
              <a:rPr lang="en-AU" sz="2400" smtClean="0"/>
              <a:t>– approval process</a:t>
            </a:r>
            <a:endParaRPr lang="en-AU" smtClean="0"/>
          </a:p>
        </p:txBody>
      </p:sp>
      <p:sp>
        <p:nvSpPr>
          <p:cNvPr id="896003" name="TextBox 3"/>
          <p:cNvSpPr txBox="1">
            <a:spLocks noChangeArrowheads="1"/>
          </p:cNvSpPr>
          <p:nvPr/>
        </p:nvSpPr>
        <p:spPr bwMode="auto">
          <a:xfrm>
            <a:off x="7885113" y="6524625"/>
            <a:ext cx="123031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AU" sz="1400">
                <a:latin typeface="Times New Roman" pitchFamily="18" charset="0"/>
                <a:cs typeface="Times New Roman" pitchFamily="18" charset="0"/>
              </a:rPr>
              <a:t>DCCEE 2011</a:t>
            </a:r>
          </a:p>
        </p:txBody>
      </p:sp>
      <p:pic>
        <p:nvPicPr>
          <p:cNvPr id="896004" name="Picture 11" descr="101110 Step methodology development process 171110"/>
          <p:cNvPicPr>
            <a:picLocks noChangeAspect="1" noChangeArrowheads="1"/>
          </p:cNvPicPr>
          <p:nvPr/>
        </p:nvPicPr>
        <p:blipFill>
          <a:blip r:embed="rId2" cstate="print"/>
          <a:srcRect t="63326" b="18224"/>
          <a:stretch>
            <a:fillRect/>
          </a:stretch>
        </p:blipFill>
        <p:spPr bwMode="auto">
          <a:xfrm>
            <a:off x="107950" y="1944688"/>
            <a:ext cx="8820150" cy="141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1" descr="101110 Step methodology development process 171110"/>
          <p:cNvPicPr>
            <a:picLocks noChangeAspect="1" noChangeArrowheads="1"/>
          </p:cNvPicPr>
          <p:nvPr/>
        </p:nvPicPr>
        <p:blipFill>
          <a:blip r:embed="rId2" cstate="print"/>
          <a:srcRect t="81775"/>
          <a:stretch>
            <a:fillRect/>
          </a:stretch>
        </p:blipFill>
        <p:spPr bwMode="auto">
          <a:xfrm>
            <a:off x="107950" y="3328988"/>
            <a:ext cx="8820150" cy="139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70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smtClean="0"/>
              <a:t>Options for Engagement</a:t>
            </a:r>
          </a:p>
        </p:txBody>
      </p:sp>
      <p:sp>
        <p:nvSpPr>
          <p:cNvPr id="8765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AU" sz="2800" smtClean="0"/>
              <a:t>What are </a:t>
            </a:r>
            <a:r>
              <a:rPr lang="en-AU" sz="2800" b="1" smtClean="0"/>
              <a:t>Aggregators</a:t>
            </a:r>
            <a:r>
              <a:rPr lang="en-AU" sz="2800" smtClean="0"/>
              <a:t>?</a:t>
            </a:r>
          </a:p>
          <a:p>
            <a:pPr lvl="1" eaLnBrk="1" hangingPunct="1"/>
            <a:r>
              <a:rPr lang="en-AU" sz="2400" smtClean="0"/>
              <a:t>Develop and manage </a:t>
            </a:r>
            <a:r>
              <a:rPr lang="en-AU" sz="2400" b="1" smtClean="0"/>
              <a:t>projects</a:t>
            </a:r>
            <a:endParaRPr lang="en-AU" sz="2400" smtClean="0"/>
          </a:p>
          <a:p>
            <a:pPr lvl="2" eaLnBrk="1" hangingPunct="1"/>
            <a:r>
              <a:rPr lang="en-AU" sz="2000" smtClean="0"/>
              <a:t>On behalf of farmers/land managers</a:t>
            </a:r>
          </a:p>
          <a:p>
            <a:pPr lvl="1" eaLnBrk="1" hangingPunct="1"/>
            <a:r>
              <a:rPr lang="en-AU" sz="2400" smtClean="0"/>
              <a:t>Projects developed from</a:t>
            </a:r>
          </a:p>
          <a:p>
            <a:pPr lvl="2" eaLnBrk="1" hangingPunct="1"/>
            <a:r>
              <a:rPr lang="en-AU" sz="2000" smtClean="0"/>
              <a:t>Approved methods</a:t>
            </a:r>
          </a:p>
          <a:p>
            <a:pPr lvl="3" eaLnBrk="1" hangingPunct="1"/>
            <a:r>
              <a:rPr lang="en-AU" sz="1800" smtClean="0"/>
              <a:t>Or multiple approved methods </a:t>
            </a:r>
          </a:p>
          <a:p>
            <a:pPr lvl="2" eaLnBrk="1" hangingPunct="1"/>
            <a:r>
              <a:rPr lang="en-AU" sz="2000" smtClean="0"/>
              <a:t>Can include new methods as proponents</a:t>
            </a:r>
          </a:p>
          <a:p>
            <a:pPr lvl="1" eaLnBrk="1" hangingPunct="1"/>
            <a:r>
              <a:rPr lang="en-AU" sz="2400" smtClean="0"/>
              <a:t>Can also act as brokers</a:t>
            </a:r>
          </a:p>
          <a:p>
            <a:pPr lvl="2" eaLnBrk="1" hangingPunct="1"/>
            <a:r>
              <a:rPr lang="en-AU" sz="2000" smtClean="0"/>
              <a:t>Link between buyers and projects</a:t>
            </a:r>
          </a:p>
          <a:p>
            <a:pPr lvl="3" eaLnBrk="1" hangingPunct="1"/>
            <a:r>
              <a:rPr lang="en-AU" sz="1800" smtClean="0"/>
              <a:t>Esp. the voluntary market</a:t>
            </a:r>
          </a:p>
          <a:p>
            <a:pPr lvl="1" eaLnBrk="1" hangingPunct="1"/>
            <a:r>
              <a:rPr lang="en-AU" sz="2400" smtClean="0"/>
              <a:t>Minimise transaction costs</a:t>
            </a:r>
          </a:p>
          <a:p>
            <a:pPr lvl="2" eaLnBrk="1" hangingPunct="1"/>
            <a:r>
              <a:rPr lang="en-AU" sz="2000" smtClean="0"/>
              <a:t>For farmers and for government</a:t>
            </a:r>
          </a:p>
        </p:txBody>
      </p:sp>
      <p:sp>
        <p:nvSpPr>
          <p:cNvPr id="897027" name="TextBox 3"/>
          <p:cNvSpPr txBox="1">
            <a:spLocks noChangeArrowheads="1"/>
          </p:cNvSpPr>
          <p:nvPr/>
        </p:nvSpPr>
        <p:spPr bwMode="auto">
          <a:xfrm>
            <a:off x="7885113" y="6524625"/>
            <a:ext cx="123031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AU" sz="1400">
                <a:latin typeface="Times New Roman" pitchFamily="18" charset="0"/>
                <a:cs typeface="Times New Roman" pitchFamily="18" charset="0"/>
              </a:rPr>
              <a:t>DCCEE 2011</a:t>
            </a:r>
          </a:p>
        </p:txBody>
      </p:sp>
      <p:pic>
        <p:nvPicPr>
          <p:cNvPr id="89702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24625" y="4797425"/>
            <a:ext cx="2619375" cy="149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65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65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65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65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65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65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654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654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654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80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smtClean="0"/>
              <a:t>Options for Engagement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96975"/>
            <a:ext cx="7772400" cy="4876800"/>
          </a:xfrm>
        </p:spPr>
        <p:txBody>
          <a:bodyPr/>
          <a:lstStyle/>
          <a:p>
            <a:pPr eaLnBrk="1" hangingPunct="1"/>
            <a:r>
              <a:rPr lang="en-AU" smtClean="0"/>
              <a:t>Who can be </a:t>
            </a:r>
            <a:r>
              <a:rPr lang="en-AU" b="1" smtClean="0"/>
              <a:t>Aggregators</a:t>
            </a:r>
            <a:r>
              <a:rPr lang="en-AU" smtClean="0"/>
              <a:t>?</a:t>
            </a:r>
          </a:p>
          <a:p>
            <a:pPr lvl="1" eaLnBrk="1" hangingPunct="1"/>
            <a:r>
              <a:rPr lang="en-AU" smtClean="0"/>
              <a:t>Logical pre-farm aggregator</a:t>
            </a:r>
          </a:p>
          <a:p>
            <a:pPr lvl="2" eaLnBrk="1" hangingPunct="1"/>
            <a:r>
              <a:rPr lang="en-AU" smtClean="0"/>
              <a:t>Fertiliser company, feed supplier</a:t>
            </a:r>
          </a:p>
          <a:p>
            <a:pPr lvl="1" eaLnBrk="1" hangingPunct="1"/>
            <a:r>
              <a:rPr lang="en-AU" smtClean="0"/>
              <a:t>Logical post-farm aggregator</a:t>
            </a:r>
          </a:p>
          <a:p>
            <a:pPr lvl="2" eaLnBrk="1" hangingPunct="1"/>
            <a:r>
              <a:rPr lang="en-AU" smtClean="0"/>
              <a:t>Processor</a:t>
            </a:r>
          </a:p>
          <a:p>
            <a:pPr lvl="2" eaLnBrk="1" hangingPunct="1"/>
            <a:r>
              <a:rPr lang="en-AU" smtClean="0"/>
              <a:t>Cooperative</a:t>
            </a:r>
          </a:p>
          <a:p>
            <a:pPr lvl="1" eaLnBrk="1" hangingPunct="1"/>
            <a:r>
              <a:rPr lang="en-AU" smtClean="0"/>
              <a:t>Other aggregators</a:t>
            </a:r>
          </a:p>
          <a:p>
            <a:pPr lvl="2" eaLnBrk="1" hangingPunct="1"/>
            <a:r>
              <a:rPr lang="en-AU" smtClean="0"/>
              <a:t>Consultants, accountants</a:t>
            </a:r>
          </a:p>
          <a:p>
            <a:pPr lvl="2" eaLnBrk="1" hangingPunct="1"/>
            <a:r>
              <a:rPr lang="en-AU" smtClean="0"/>
              <a:t>Farmers, cropping groups etc</a:t>
            </a:r>
          </a:p>
        </p:txBody>
      </p:sp>
      <p:sp>
        <p:nvSpPr>
          <p:cNvPr id="898051" name="TextBox 3"/>
          <p:cNvSpPr txBox="1">
            <a:spLocks noChangeArrowheads="1"/>
          </p:cNvSpPr>
          <p:nvPr/>
        </p:nvSpPr>
        <p:spPr bwMode="auto">
          <a:xfrm>
            <a:off x="7885113" y="6524625"/>
            <a:ext cx="123031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AU" sz="1400">
                <a:latin typeface="Times New Roman" pitchFamily="18" charset="0"/>
                <a:cs typeface="Times New Roman" pitchFamily="18" charset="0"/>
              </a:rPr>
              <a:t>DCCEE 2011</a:t>
            </a:r>
          </a:p>
        </p:txBody>
      </p:sp>
      <p:pic>
        <p:nvPicPr>
          <p:cNvPr id="89805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24625" y="4797425"/>
            <a:ext cx="2619375" cy="149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90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smtClean="0"/>
              <a:t>Options for Engagement</a:t>
            </a:r>
          </a:p>
        </p:txBody>
      </p:sp>
      <p:sp>
        <p:nvSpPr>
          <p:cNvPr id="899074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989888" cy="4876800"/>
          </a:xfrm>
        </p:spPr>
        <p:txBody>
          <a:bodyPr/>
          <a:lstStyle/>
          <a:p>
            <a:pPr eaLnBrk="1" hangingPunct="1"/>
            <a:r>
              <a:rPr lang="en-AU" b="1" smtClean="0"/>
              <a:t>Project managers </a:t>
            </a:r>
            <a:r>
              <a:rPr lang="en-AU" sz="2400" smtClean="0"/>
              <a:t>(aggregators or individuals)</a:t>
            </a:r>
          </a:p>
          <a:p>
            <a:pPr lvl="1" eaLnBrk="1" hangingPunct="1"/>
            <a:r>
              <a:rPr lang="en-AU" smtClean="0"/>
              <a:t>Develop and submit a </a:t>
            </a:r>
            <a:r>
              <a:rPr lang="en-AU" b="1" smtClean="0"/>
              <a:t>project</a:t>
            </a:r>
            <a:r>
              <a:rPr lang="en-AU" smtClean="0"/>
              <a:t> to the </a:t>
            </a:r>
            <a:r>
              <a:rPr lang="en-AU" u="sng" smtClean="0"/>
              <a:t>Clean Energy Regulator </a:t>
            </a:r>
            <a:r>
              <a:rPr lang="en-AU" smtClean="0"/>
              <a:t>for approval</a:t>
            </a:r>
          </a:p>
          <a:p>
            <a:pPr lvl="2" eaLnBrk="1" hangingPunct="1"/>
            <a:r>
              <a:rPr lang="en-AU" smtClean="0"/>
              <a:t>Can include one or several offset methodologies</a:t>
            </a:r>
          </a:p>
          <a:p>
            <a:pPr lvl="2" eaLnBrk="1" hangingPunct="1"/>
            <a:r>
              <a:rPr lang="en-AU" smtClean="0"/>
              <a:t>A new methodology they have developed</a:t>
            </a:r>
          </a:p>
          <a:p>
            <a:pPr lvl="2" eaLnBrk="1" hangingPunct="1"/>
            <a:endParaRPr lang="en-AU" smtClean="0"/>
          </a:p>
          <a:p>
            <a:pPr lvl="1" eaLnBrk="1" hangingPunct="1"/>
            <a:endParaRPr lang="en-AU" smtClean="0"/>
          </a:p>
        </p:txBody>
      </p:sp>
      <p:sp>
        <p:nvSpPr>
          <p:cNvPr id="899075" name="TextBox 3"/>
          <p:cNvSpPr txBox="1">
            <a:spLocks noChangeArrowheads="1"/>
          </p:cNvSpPr>
          <p:nvPr/>
        </p:nvSpPr>
        <p:spPr bwMode="auto">
          <a:xfrm>
            <a:off x="7885113" y="6524625"/>
            <a:ext cx="123031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AU" sz="1400">
                <a:latin typeface="Times New Roman" pitchFamily="18" charset="0"/>
                <a:cs typeface="Times New Roman" pitchFamily="18" charset="0"/>
              </a:rPr>
              <a:t>DCCEE 2011</a:t>
            </a:r>
          </a:p>
        </p:txBody>
      </p:sp>
      <p:pic>
        <p:nvPicPr>
          <p:cNvPr id="89907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24625" y="4797425"/>
            <a:ext cx="2619375" cy="149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00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smtClean="0"/>
              <a:t>Options for Engagement</a:t>
            </a:r>
          </a:p>
        </p:txBody>
      </p:sp>
      <p:sp>
        <p:nvSpPr>
          <p:cNvPr id="90009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AU" b="1" smtClean="0"/>
              <a:t>Project managers </a:t>
            </a:r>
            <a:r>
              <a:rPr lang="en-AU" sz="2400" smtClean="0"/>
              <a:t>(aggregators or individuals)</a:t>
            </a:r>
            <a:endParaRPr lang="en-AU" smtClean="0"/>
          </a:p>
          <a:p>
            <a:pPr lvl="1" eaLnBrk="1" hangingPunct="1"/>
            <a:r>
              <a:rPr lang="en-AU" smtClean="0"/>
              <a:t>Manage all measurement, reporting, verification, offset claims and financial transactions</a:t>
            </a:r>
          </a:p>
          <a:p>
            <a:pPr lvl="1" eaLnBrk="1" hangingPunct="1"/>
            <a:r>
              <a:rPr lang="en-AU" smtClean="0"/>
              <a:t>Provide supporting evidence</a:t>
            </a:r>
          </a:p>
          <a:p>
            <a:pPr lvl="2" eaLnBrk="1" hangingPunct="1"/>
            <a:r>
              <a:rPr lang="en-AU" smtClean="0"/>
              <a:t>As per the approved methodology(s)</a:t>
            </a:r>
          </a:p>
          <a:p>
            <a:pPr lvl="3" eaLnBrk="1" hangingPunct="1"/>
            <a:r>
              <a:rPr lang="en-AU" smtClean="0"/>
              <a:t>Complete, transparent, relevant </a:t>
            </a:r>
          </a:p>
          <a:p>
            <a:pPr lvl="3" eaLnBrk="1" hangingPunct="1"/>
            <a:r>
              <a:rPr lang="en-AU" smtClean="0"/>
              <a:t>Consistent, credible </a:t>
            </a:r>
          </a:p>
          <a:p>
            <a:pPr lvl="3" eaLnBrk="1" hangingPunct="1"/>
            <a:r>
              <a:rPr lang="en-AU" smtClean="0"/>
              <a:t>Bias and uncertainties reduced</a:t>
            </a:r>
          </a:p>
        </p:txBody>
      </p:sp>
      <p:sp>
        <p:nvSpPr>
          <p:cNvPr id="900099" name="TextBox 3"/>
          <p:cNvSpPr txBox="1">
            <a:spLocks noChangeArrowheads="1"/>
          </p:cNvSpPr>
          <p:nvPr/>
        </p:nvSpPr>
        <p:spPr bwMode="auto">
          <a:xfrm>
            <a:off x="7885113" y="6524625"/>
            <a:ext cx="123031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AU" sz="1400">
                <a:latin typeface="Times New Roman" pitchFamily="18" charset="0"/>
                <a:cs typeface="Times New Roman" pitchFamily="18" charset="0"/>
              </a:rPr>
              <a:t>DCCEE 2011</a:t>
            </a:r>
          </a:p>
        </p:txBody>
      </p:sp>
      <p:pic>
        <p:nvPicPr>
          <p:cNvPr id="90010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24625" y="4797425"/>
            <a:ext cx="2619375" cy="149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smtClean="0"/>
              <a:t>Options for Engagement</a:t>
            </a:r>
          </a:p>
        </p:txBody>
      </p:sp>
      <p:sp>
        <p:nvSpPr>
          <p:cNvPr id="90112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AU" b="1" smtClean="0"/>
              <a:t>Project managers </a:t>
            </a:r>
            <a:r>
              <a:rPr lang="en-AU" sz="2400" smtClean="0"/>
              <a:t>(aggregators or individuals)</a:t>
            </a:r>
            <a:endParaRPr lang="en-AU" smtClean="0"/>
          </a:p>
          <a:p>
            <a:pPr lvl="1" eaLnBrk="1" hangingPunct="1"/>
            <a:r>
              <a:rPr lang="en-AU" smtClean="0"/>
              <a:t>Ensure Integrity standards are met</a:t>
            </a:r>
          </a:p>
          <a:p>
            <a:pPr lvl="2" eaLnBrk="1" hangingPunct="1"/>
            <a:r>
              <a:rPr lang="en-AU" smtClean="0"/>
              <a:t>Additionality</a:t>
            </a:r>
          </a:p>
          <a:p>
            <a:pPr lvl="2" eaLnBrk="1" hangingPunct="1"/>
            <a:r>
              <a:rPr lang="en-AU" smtClean="0"/>
              <a:t>Permanence</a:t>
            </a:r>
          </a:p>
          <a:p>
            <a:pPr lvl="2" eaLnBrk="1" hangingPunct="1"/>
            <a:r>
              <a:rPr lang="en-AU" smtClean="0"/>
              <a:t>Leakage</a:t>
            </a:r>
          </a:p>
          <a:p>
            <a:pPr lvl="2" eaLnBrk="1" hangingPunct="1"/>
            <a:r>
              <a:rPr lang="en-AU" smtClean="0"/>
              <a:t>Accounting for all emissions sources and sinks </a:t>
            </a:r>
          </a:p>
          <a:p>
            <a:pPr lvl="2" eaLnBrk="1" hangingPunct="1"/>
            <a:r>
              <a:rPr lang="en-AU" smtClean="0"/>
              <a:t>Accounting for variability </a:t>
            </a:r>
          </a:p>
          <a:p>
            <a:pPr lvl="2" eaLnBrk="1" hangingPunct="1"/>
            <a:r>
              <a:rPr lang="en-AU" smtClean="0"/>
              <a:t>Measurable and verifiable </a:t>
            </a:r>
          </a:p>
          <a:p>
            <a:pPr lvl="2" eaLnBrk="1" hangingPunct="1"/>
            <a:r>
              <a:rPr lang="en-AU" smtClean="0"/>
              <a:t>Internationally consistent </a:t>
            </a:r>
          </a:p>
          <a:p>
            <a:pPr lvl="2" eaLnBrk="1" hangingPunct="1"/>
            <a:r>
              <a:rPr lang="en-AU" smtClean="0"/>
              <a:t>Based on peer-reviewed science</a:t>
            </a:r>
          </a:p>
        </p:txBody>
      </p:sp>
      <p:sp>
        <p:nvSpPr>
          <p:cNvPr id="901123" name="TextBox 3"/>
          <p:cNvSpPr txBox="1">
            <a:spLocks noChangeArrowheads="1"/>
          </p:cNvSpPr>
          <p:nvPr/>
        </p:nvSpPr>
        <p:spPr bwMode="auto">
          <a:xfrm>
            <a:off x="7885113" y="6524625"/>
            <a:ext cx="123031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AU" sz="1400">
                <a:latin typeface="Times New Roman" pitchFamily="18" charset="0"/>
                <a:cs typeface="Times New Roman" pitchFamily="18" charset="0"/>
              </a:rPr>
              <a:t>DCCEE 2011</a:t>
            </a:r>
          </a:p>
        </p:txBody>
      </p:sp>
      <p:pic>
        <p:nvPicPr>
          <p:cNvPr id="90112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24625" y="4797425"/>
            <a:ext cx="2619375" cy="149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21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Options for Engagement</a:t>
            </a:r>
          </a:p>
        </p:txBody>
      </p:sp>
      <p:sp>
        <p:nvSpPr>
          <p:cNvPr id="9021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AU" b="1" smtClean="0"/>
              <a:t>Project managers </a:t>
            </a:r>
            <a:r>
              <a:rPr lang="en-AU" sz="2400" smtClean="0"/>
              <a:t>(aggregators or individuals) </a:t>
            </a:r>
            <a:endParaRPr lang="en-AU" smtClean="0"/>
          </a:p>
          <a:p>
            <a:pPr lvl="1" eaLnBrk="1" hangingPunct="1"/>
            <a:r>
              <a:rPr lang="en-AU" smtClean="0"/>
              <a:t>Report to the </a:t>
            </a:r>
            <a:r>
              <a:rPr lang="en-AU" u="sng" smtClean="0"/>
              <a:t>Clean Energy Regulator </a:t>
            </a:r>
          </a:p>
          <a:p>
            <a:pPr lvl="2" eaLnBrk="1" hangingPunct="1"/>
            <a:r>
              <a:rPr lang="en-AU" smtClean="0"/>
              <a:t>No more than annually </a:t>
            </a:r>
          </a:p>
          <a:p>
            <a:pPr lvl="2" eaLnBrk="1" hangingPunct="1"/>
            <a:r>
              <a:rPr lang="en-AU" smtClean="0"/>
              <a:t>No greater than every 5 years</a:t>
            </a:r>
          </a:p>
          <a:p>
            <a:pPr lvl="1"/>
            <a:r>
              <a:rPr lang="en-AU" smtClean="0"/>
              <a:t>Reporting is linked to crediting</a:t>
            </a:r>
          </a:p>
        </p:txBody>
      </p:sp>
      <p:sp>
        <p:nvSpPr>
          <p:cNvPr id="902147" name="TextBox 3"/>
          <p:cNvSpPr txBox="1">
            <a:spLocks noChangeArrowheads="1"/>
          </p:cNvSpPr>
          <p:nvPr/>
        </p:nvSpPr>
        <p:spPr bwMode="auto">
          <a:xfrm>
            <a:off x="7885113" y="6524625"/>
            <a:ext cx="123031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AU" sz="1400">
                <a:latin typeface="Times New Roman" pitchFamily="18" charset="0"/>
                <a:cs typeface="Times New Roman" pitchFamily="18" charset="0"/>
              </a:rPr>
              <a:t>DCCEE 2011</a:t>
            </a:r>
          </a:p>
        </p:txBody>
      </p:sp>
      <p:pic>
        <p:nvPicPr>
          <p:cNvPr id="90214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24625" y="4797425"/>
            <a:ext cx="2619375" cy="149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3713" name="Title 1"/>
          <p:cNvSpPr>
            <a:spLocks noGrp="1"/>
          </p:cNvSpPr>
          <p:nvPr>
            <p:ph type="ctrTitle" sz="quarter"/>
          </p:nvPr>
        </p:nvSpPr>
        <p:spPr>
          <a:xfrm>
            <a:off x="899592" y="3429000"/>
            <a:ext cx="7345362" cy="1828800"/>
          </a:xfrm>
        </p:spPr>
        <p:txBody>
          <a:bodyPr/>
          <a:lstStyle/>
          <a:p>
            <a:pPr eaLnBrk="1" hangingPunct="1"/>
            <a:r>
              <a:rPr lang="en-AU" sz="2000" dirty="0" smtClean="0"/>
              <a:t>This presentation provides an overview of how the Carbon Farming Initiative could work from individual farmer to industry level</a:t>
            </a:r>
            <a:r>
              <a:rPr lang="en-AU" sz="2400" dirty="0" smtClean="0"/>
              <a:t/>
            </a:r>
            <a:br>
              <a:rPr lang="en-AU" sz="2400" dirty="0" smtClean="0"/>
            </a:br>
            <a:endParaRPr lang="en-AU" sz="2400" dirty="0" smtClean="0"/>
          </a:p>
        </p:txBody>
      </p:sp>
      <p:sp>
        <p:nvSpPr>
          <p:cNvPr id="883714" name="Subtitle 2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pPr eaLnBrk="1" hangingPunct="1"/>
            <a:r>
              <a:rPr lang="en-AU" b="1" dirty="0" smtClean="0"/>
              <a:t>PART 9: OPTIONS FOR ENGAGEMENT</a:t>
            </a:r>
            <a:endParaRPr lang="en-AU" dirty="0" smtClean="0"/>
          </a:p>
          <a:p>
            <a:pPr eaLnBrk="1" hangingPunct="1"/>
            <a:endParaRPr lang="en-AU" dirty="0" smtClean="0"/>
          </a:p>
        </p:txBody>
      </p:sp>
      <p:pic>
        <p:nvPicPr>
          <p:cNvPr id="4" name="Picture 3" descr="PICCC Logo uni Blu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5568790"/>
            <a:ext cx="2771800" cy="1289210"/>
          </a:xfrm>
          <a:prstGeom prst="rect">
            <a:avLst/>
          </a:prstGeom>
        </p:spPr>
      </p:pic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79390" y="5229200"/>
            <a:ext cx="2344738" cy="17987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13" descr="UOM-Rev3D_S_sm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953364" y="5661248"/>
            <a:ext cx="1134775" cy="1150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31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smtClean="0"/>
              <a:t>Options for Engagement</a:t>
            </a:r>
          </a:p>
        </p:txBody>
      </p:sp>
      <p:sp>
        <p:nvSpPr>
          <p:cNvPr id="90317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AU" smtClean="0"/>
              <a:t>Options for </a:t>
            </a:r>
            <a:r>
              <a:rPr lang="en-AU" b="1" smtClean="0"/>
              <a:t>farmers</a:t>
            </a:r>
            <a:r>
              <a:rPr lang="en-AU" smtClean="0"/>
              <a:t> to engage</a:t>
            </a:r>
          </a:p>
          <a:p>
            <a:pPr marL="971550" lvl="1" indent="-514350" eaLnBrk="1" hangingPunct="1">
              <a:buFontTx/>
              <a:buAutoNum type="arabicPeriod"/>
            </a:pPr>
            <a:r>
              <a:rPr lang="en-AU" smtClean="0"/>
              <a:t>Method Proponent</a:t>
            </a:r>
          </a:p>
          <a:p>
            <a:pPr marL="971550" lvl="1" indent="-514350" eaLnBrk="1" hangingPunct="1">
              <a:buFontTx/>
              <a:buAutoNum type="arabicPeriod"/>
            </a:pPr>
            <a:r>
              <a:rPr lang="en-AU" smtClean="0"/>
              <a:t>Be an aggregator </a:t>
            </a:r>
          </a:p>
          <a:p>
            <a:pPr lvl="2" eaLnBrk="1" hangingPunct="1"/>
            <a:r>
              <a:rPr lang="en-AU" smtClean="0"/>
              <a:t>Larger enterprises with multiple sites/farms</a:t>
            </a:r>
          </a:p>
          <a:p>
            <a:pPr marL="971550" lvl="1" indent="-514350" eaLnBrk="1" hangingPunct="1">
              <a:buFontTx/>
              <a:buAutoNum type="arabicPeriod"/>
            </a:pPr>
            <a:r>
              <a:rPr lang="en-AU" smtClean="0"/>
              <a:t>Engage an aggregator</a:t>
            </a:r>
          </a:p>
          <a:p>
            <a:pPr marL="971550" lvl="1" indent="-514350" eaLnBrk="1" hangingPunct="1">
              <a:buFontTx/>
              <a:buAutoNum type="arabicPeriod"/>
            </a:pPr>
            <a:r>
              <a:rPr lang="en-AU" smtClean="0"/>
              <a:t>Manage their own project</a:t>
            </a:r>
          </a:p>
        </p:txBody>
      </p:sp>
      <p:sp>
        <p:nvSpPr>
          <p:cNvPr id="903171" name="TextBox 3"/>
          <p:cNvSpPr txBox="1">
            <a:spLocks noChangeArrowheads="1"/>
          </p:cNvSpPr>
          <p:nvPr/>
        </p:nvSpPr>
        <p:spPr bwMode="auto">
          <a:xfrm>
            <a:off x="7885113" y="6524625"/>
            <a:ext cx="123031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AU" sz="1400">
                <a:latin typeface="Times New Roman" pitchFamily="18" charset="0"/>
                <a:cs typeface="Times New Roman" pitchFamily="18" charset="0"/>
              </a:rPr>
              <a:t>DCCEE 2011</a:t>
            </a:r>
          </a:p>
        </p:txBody>
      </p:sp>
      <p:pic>
        <p:nvPicPr>
          <p:cNvPr id="90317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24625" y="4797425"/>
            <a:ext cx="2619375" cy="149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41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smtClean="0"/>
              <a:t>Options for Engagement</a:t>
            </a:r>
          </a:p>
        </p:txBody>
      </p:sp>
      <p:sp>
        <p:nvSpPr>
          <p:cNvPr id="90419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AU" smtClean="0"/>
              <a:t>Options for </a:t>
            </a:r>
            <a:r>
              <a:rPr lang="en-AU" b="1" smtClean="0"/>
              <a:t>farmers</a:t>
            </a:r>
            <a:r>
              <a:rPr lang="en-AU" smtClean="0"/>
              <a:t> to engage</a:t>
            </a:r>
          </a:p>
          <a:p>
            <a:pPr lvl="1" eaLnBrk="1" hangingPunct="1">
              <a:buFontTx/>
              <a:buNone/>
            </a:pPr>
            <a:r>
              <a:rPr lang="en-AU" smtClean="0"/>
              <a:t>4. Manage their own project (cont)</a:t>
            </a:r>
          </a:p>
          <a:p>
            <a:pPr lvl="2" eaLnBrk="1" hangingPunct="1"/>
            <a:r>
              <a:rPr lang="en-AU" smtClean="0"/>
              <a:t>If the method was simple to implement</a:t>
            </a:r>
          </a:p>
          <a:p>
            <a:pPr lvl="3" eaLnBrk="1" hangingPunct="1"/>
            <a:r>
              <a:rPr lang="en-AU" smtClean="0"/>
              <a:t>Minimal paperwork!</a:t>
            </a:r>
          </a:p>
          <a:p>
            <a:pPr lvl="2" eaLnBrk="1" hangingPunct="1"/>
            <a:r>
              <a:rPr lang="en-AU" smtClean="0"/>
              <a:t>Cost effective</a:t>
            </a:r>
          </a:p>
          <a:p>
            <a:pPr lvl="3" eaLnBrk="1" hangingPunct="1"/>
            <a:r>
              <a:rPr lang="en-AU" smtClean="0"/>
              <a:t>Returns justify effort</a:t>
            </a:r>
          </a:p>
          <a:p>
            <a:pPr lvl="2" eaLnBrk="1" hangingPunct="1"/>
            <a:r>
              <a:rPr lang="en-AU" smtClean="0"/>
              <a:t>Presents logical win-win</a:t>
            </a:r>
          </a:p>
          <a:p>
            <a:pPr lvl="3" eaLnBrk="1" hangingPunct="1"/>
            <a:r>
              <a:rPr lang="en-AU" smtClean="0"/>
              <a:t>Core business is farming</a:t>
            </a:r>
          </a:p>
        </p:txBody>
      </p:sp>
      <p:sp>
        <p:nvSpPr>
          <p:cNvPr id="904195" name="TextBox 3"/>
          <p:cNvSpPr txBox="1">
            <a:spLocks noChangeArrowheads="1"/>
          </p:cNvSpPr>
          <p:nvPr/>
        </p:nvSpPr>
        <p:spPr bwMode="auto">
          <a:xfrm>
            <a:off x="7885113" y="6524625"/>
            <a:ext cx="123031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AU" sz="1400">
                <a:latin typeface="Times New Roman" pitchFamily="18" charset="0"/>
                <a:cs typeface="Times New Roman" pitchFamily="18" charset="0"/>
              </a:rPr>
              <a:t>DCCEE 2011</a:t>
            </a:r>
          </a:p>
        </p:txBody>
      </p:sp>
      <p:pic>
        <p:nvPicPr>
          <p:cNvPr id="90419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24625" y="4797425"/>
            <a:ext cx="2619375" cy="149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3" descr="UOM-Rev3D_S_s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96212" y="5491162"/>
            <a:ext cx="1347788" cy="1366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PICCC Logo uni Blu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5501806"/>
            <a:ext cx="2915816" cy="1356193"/>
          </a:xfrm>
          <a:prstGeom prst="rect">
            <a:avLst/>
          </a:prstGeom>
        </p:spPr>
      </p:pic>
      <p:pic>
        <p:nvPicPr>
          <p:cNvPr id="92569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63888" y="5086184"/>
            <a:ext cx="2309689" cy="1771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5761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smtClean="0"/>
              <a:t>Options for Engagement</a:t>
            </a:r>
          </a:p>
        </p:txBody>
      </p:sp>
      <p:sp>
        <p:nvSpPr>
          <p:cNvPr id="885762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AU" smtClean="0"/>
              <a:t>Content</a:t>
            </a:r>
          </a:p>
          <a:p>
            <a:pPr lvl="1" eaLnBrk="1" hangingPunct="1"/>
            <a:r>
              <a:rPr lang="en-AU" smtClean="0"/>
              <a:t>Methodology proponents</a:t>
            </a:r>
          </a:p>
          <a:p>
            <a:pPr lvl="2" eaLnBrk="1" hangingPunct="1"/>
            <a:r>
              <a:rPr lang="en-AU" smtClean="0"/>
              <a:t>Develop offset methods</a:t>
            </a:r>
          </a:p>
          <a:p>
            <a:pPr lvl="1" eaLnBrk="1" hangingPunct="1"/>
            <a:r>
              <a:rPr lang="en-AU" smtClean="0"/>
              <a:t>Aggregators</a:t>
            </a:r>
          </a:p>
          <a:p>
            <a:pPr lvl="2" eaLnBrk="1" hangingPunct="1"/>
            <a:r>
              <a:rPr lang="en-AU" smtClean="0"/>
              <a:t>Use methods to develop projects</a:t>
            </a:r>
          </a:p>
          <a:p>
            <a:pPr lvl="1" eaLnBrk="1" hangingPunct="1"/>
            <a:r>
              <a:rPr lang="en-AU" smtClean="0"/>
              <a:t>Project managers</a:t>
            </a:r>
          </a:p>
          <a:p>
            <a:pPr lvl="2" eaLnBrk="1" hangingPunct="1"/>
            <a:r>
              <a:rPr lang="en-AU" smtClean="0"/>
              <a:t>Aggregators or individuals </a:t>
            </a:r>
          </a:p>
          <a:p>
            <a:pPr lvl="2" eaLnBrk="1" hangingPunct="1"/>
            <a:r>
              <a:rPr lang="en-AU" smtClean="0"/>
              <a:t>Manage projects</a:t>
            </a:r>
          </a:p>
          <a:p>
            <a:pPr lvl="3" eaLnBrk="1" hangingPunct="1"/>
            <a:r>
              <a:rPr lang="en-AU" smtClean="0"/>
              <a:t>For groups of farmers </a:t>
            </a:r>
          </a:p>
          <a:p>
            <a:pPr lvl="3" eaLnBrk="1" hangingPunct="1"/>
            <a:r>
              <a:rPr lang="en-AU" smtClean="0"/>
              <a:t>Or for their own farm</a:t>
            </a:r>
          </a:p>
          <a:p>
            <a:pPr lvl="1" eaLnBrk="1" hangingPunct="1"/>
            <a:endParaRPr lang="en-A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67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smtClean="0"/>
              <a:t>Options for Engagement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278813" cy="4876800"/>
          </a:xfrm>
        </p:spPr>
        <p:txBody>
          <a:bodyPr/>
          <a:lstStyle/>
          <a:p>
            <a:pPr marL="342900" lvl="1" indent="-342900" eaLnBrk="1" hangingPunct="1">
              <a:buFontTx/>
              <a:buChar char="•"/>
              <a:defRPr/>
            </a:pPr>
            <a:r>
              <a:rPr lang="en-AU" b="1" dirty="0" smtClean="0"/>
              <a:t>Methodology proponents </a:t>
            </a:r>
            <a:r>
              <a:rPr lang="en-AU" sz="2400" dirty="0" smtClean="0"/>
              <a:t>– method development</a:t>
            </a:r>
            <a:endParaRPr lang="en-AU" dirty="0" smtClean="0"/>
          </a:p>
          <a:p>
            <a:pPr lvl="1" eaLnBrk="1" hangingPunct="1">
              <a:defRPr/>
            </a:pPr>
            <a:r>
              <a:rPr lang="en-AU" dirty="0" smtClean="0"/>
              <a:t>Follow procedures for CFI projects</a:t>
            </a:r>
          </a:p>
          <a:p>
            <a:pPr lvl="2" eaLnBrk="1" hangingPunct="1">
              <a:defRPr/>
            </a:pPr>
            <a:r>
              <a:rPr lang="en-AU" b="1" dirty="0" smtClean="0"/>
              <a:t>www.climatechange.gov.au/cfi</a:t>
            </a:r>
          </a:p>
          <a:p>
            <a:pPr lvl="1" eaLnBrk="1" hangingPunct="1">
              <a:defRPr/>
            </a:pPr>
            <a:endParaRPr lang="en-AU" dirty="0" smtClean="0"/>
          </a:p>
          <a:p>
            <a:pPr lvl="1" eaLnBrk="1" hangingPunct="1">
              <a:defRPr/>
            </a:pPr>
            <a:r>
              <a:rPr lang="en-AU" dirty="0" smtClean="0"/>
              <a:t>Step 1</a:t>
            </a:r>
          </a:p>
          <a:p>
            <a:pPr lvl="2" eaLnBrk="1" hangingPunct="1">
              <a:defRPr/>
            </a:pPr>
            <a:r>
              <a:rPr lang="en-AU" dirty="0" smtClean="0"/>
              <a:t>Determine whether a new methodology is necessary </a:t>
            </a:r>
          </a:p>
          <a:p>
            <a:pPr lvl="3" eaLnBrk="1" hangingPunct="1">
              <a:defRPr/>
            </a:pPr>
            <a:r>
              <a:rPr lang="en-AU" dirty="0" smtClean="0"/>
              <a:t>Use existing methods, or</a:t>
            </a:r>
          </a:p>
          <a:p>
            <a:pPr lvl="3" eaLnBrk="1" hangingPunct="1">
              <a:defRPr/>
            </a:pPr>
            <a:r>
              <a:rPr lang="en-AU" dirty="0" smtClean="0"/>
              <a:t>Develop new methods</a:t>
            </a:r>
          </a:p>
        </p:txBody>
      </p:sp>
      <p:sp>
        <p:nvSpPr>
          <p:cNvPr id="886787" name="TextBox 3"/>
          <p:cNvSpPr txBox="1">
            <a:spLocks noChangeArrowheads="1"/>
          </p:cNvSpPr>
          <p:nvPr/>
        </p:nvSpPr>
        <p:spPr bwMode="auto">
          <a:xfrm>
            <a:off x="7885113" y="6524625"/>
            <a:ext cx="123031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AU" sz="1400">
                <a:latin typeface="Times New Roman" pitchFamily="18" charset="0"/>
                <a:cs typeface="Times New Roman" pitchFamily="18" charset="0"/>
              </a:rPr>
              <a:t>DCCEE 2011</a:t>
            </a:r>
          </a:p>
        </p:txBody>
      </p:sp>
      <p:pic>
        <p:nvPicPr>
          <p:cNvPr id="88678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24625" y="4797425"/>
            <a:ext cx="2619375" cy="149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78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Options for Engagement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 eaLnBrk="1" hangingPunct="1">
              <a:buFontTx/>
              <a:buChar char="•"/>
              <a:defRPr/>
            </a:pPr>
            <a:r>
              <a:rPr lang="en-AU" b="1" dirty="0" smtClean="0"/>
              <a:t>Methodology proponents </a:t>
            </a:r>
            <a:r>
              <a:rPr lang="en-AU" sz="2000" dirty="0" smtClean="0"/>
              <a:t>– method development</a:t>
            </a:r>
            <a:endParaRPr lang="en-AU" dirty="0" smtClean="0"/>
          </a:p>
          <a:p>
            <a:pPr lvl="1">
              <a:defRPr/>
            </a:pPr>
            <a:r>
              <a:rPr lang="en-AU" dirty="0" smtClean="0"/>
              <a:t>Future methods could cover:</a:t>
            </a:r>
          </a:p>
          <a:p>
            <a:pPr lvl="2">
              <a:defRPr/>
            </a:pPr>
            <a:r>
              <a:rPr lang="en-AU" dirty="0" smtClean="0"/>
              <a:t>Reforestation, forest management and native forest protection</a:t>
            </a:r>
          </a:p>
          <a:p>
            <a:pPr lvl="2">
              <a:defRPr/>
            </a:pPr>
            <a:r>
              <a:rPr lang="en-AU" dirty="0" err="1" smtClean="0"/>
              <a:t>Savanna</a:t>
            </a:r>
            <a:r>
              <a:rPr lang="en-AU" dirty="0" smtClean="0"/>
              <a:t> fire management</a:t>
            </a:r>
          </a:p>
          <a:p>
            <a:pPr lvl="2">
              <a:defRPr/>
            </a:pPr>
            <a:r>
              <a:rPr lang="en-AU" dirty="0" smtClean="0"/>
              <a:t>Manure management</a:t>
            </a:r>
          </a:p>
          <a:p>
            <a:pPr lvl="2">
              <a:defRPr/>
            </a:pPr>
            <a:r>
              <a:rPr lang="en-AU" dirty="0" smtClean="0"/>
              <a:t>Methane from livestock</a:t>
            </a:r>
          </a:p>
          <a:p>
            <a:pPr lvl="2">
              <a:defRPr/>
            </a:pPr>
            <a:r>
              <a:rPr lang="en-AU" dirty="0" smtClean="0"/>
              <a:t>Nitrous oxide from fertiliser</a:t>
            </a:r>
          </a:p>
          <a:p>
            <a:pPr lvl="2">
              <a:defRPr/>
            </a:pPr>
            <a:r>
              <a:rPr lang="en-AU" dirty="0" smtClean="0"/>
              <a:t>Soil carbon and </a:t>
            </a:r>
            <a:r>
              <a:rPr lang="en-AU" dirty="0" err="1" smtClean="0"/>
              <a:t>biochar</a:t>
            </a:r>
            <a:endParaRPr lang="en-AU" dirty="0" smtClean="0"/>
          </a:p>
          <a:p>
            <a:pPr lvl="1">
              <a:defRPr/>
            </a:pPr>
            <a:r>
              <a:rPr lang="en-AU" sz="2400" i="1" dirty="0" smtClean="0"/>
              <a:t>More methods will become available over time</a:t>
            </a:r>
          </a:p>
        </p:txBody>
      </p:sp>
      <p:pic>
        <p:nvPicPr>
          <p:cNvPr id="887811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24625" y="3284538"/>
            <a:ext cx="2619375" cy="149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88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smtClean="0"/>
              <a:t>Options for Engagement</a:t>
            </a:r>
          </a:p>
        </p:txBody>
      </p:sp>
      <p:sp>
        <p:nvSpPr>
          <p:cNvPr id="87859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 eaLnBrk="1" hangingPunct="1">
              <a:buFontTx/>
              <a:buChar char="•"/>
              <a:defRPr/>
            </a:pPr>
            <a:r>
              <a:rPr lang="en-AU" b="1" dirty="0" smtClean="0"/>
              <a:t>Methodology proponents </a:t>
            </a:r>
            <a:r>
              <a:rPr lang="en-AU" sz="1800" dirty="0" smtClean="0"/>
              <a:t>– method development</a:t>
            </a:r>
            <a:endParaRPr lang="en-AU" dirty="0" smtClean="0"/>
          </a:p>
          <a:p>
            <a:pPr lvl="1" eaLnBrk="1" hangingPunct="1">
              <a:defRPr/>
            </a:pPr>
            <a:r>
              <a:rPr lang="en-AU" dirty="0" smtClean="0"/>
              <a:t>Step 2</a:t>
            </a:r>
          </a:p>
          <a:p>
            <a:pPr lvl="2" eaLnBrk="1" hangingPunct="1">
              <a:defRPr/>
            </a:pPr>
            <a:r>
              <a:rPr lang="en-AU" dirty="0" smtClean="0"/>
              <a:t>Define the scope of the methodology </a:t>
            </a:r>
          </a:p>
          <a:p>
            <a:pPr lvl="3" eaLnBrk="1" hangingPunct="1">
              <a:defRPr/>
            </a:pPr>
            <a:r>
              <a:rPr lang="en-AU" dirty="0" smtClean="0"/>
              <a:t>Covered Abatement Activities</a:t>
            </a:r>
          </a:p>
          <a:p>
            <a:pPr lvl="3" eaLnBrk="1" hangingPunct="1">
              <a:defRPr/>
            </a:pPr>
            <a:r>
              <a:rPr lang="en-AU" dirty="0" smtClean="0"/>
              <a:t>Gasses covered</a:t>
            </a:r>
          </a:p>
          <a:p>
            <a:pPr lvl="3" eaLnBrk="1" hangingPunct="1">
              <a:buFontTx/>
              <a:buNone/>
              <a:defRPr/>
            </a:pPr>
            <a:endParaRPr lang="en-AU" dirty="0" smtClean="0"/>
          </a:p>
        </p:txBody>
      </p:sp>
      <p:sp>
        <p:nvSpPr>
          <p:cNvPr id="888835" name="TextBox 3"/>
          <p:cNvSpPr txBox="1">
            <a:spLocks noChangeArrowheads="1"/>
          </p:cNvSpPr>
          <p:nvPr/>
        </p:nvSpPr>
        <p:spPr bwMode="auto">
          <a:xfrm>
            <a:off x="7885113" y="6524625"/>
            <a:ext cx="123031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AU" sz="1400">
                <a:latin typeface="Times New Roman" pitchFamily="18" charset="0"/>
                <a:cs typeface="Times New Roman" pitchFamily="18" charset="0"/>
              </a:rPr>
              <a:t>DCCEE 2011</a:t>
            </a:r>
          </a:p>
        </p:txBody>
      </p:sp>
      <p:pic>
        <p:nvPicPr>
          <p:cNvPr id="88883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24625" y="4797425"/>
            <a:ext cx="2619375" cy="149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98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smtClean="0"/>
              <a:t>Options for Engagement</a:t>
            </a:r>
          </a:p>
        </p:txBody>
      </p:sp>
      <p:sp>
        <p:nvSpPr>
          <p:cNvPr id="87961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 eaLnBrk="1" hangingPunct="1">
              <a:buFontTx/>
              <a:buChar char="•"/>
              <a:defRPr/>
            </a:pPr>
            <a:r>
              <a:rPr lang="en-AU" b="1" dirty="0" smtClean="0"/>
              <a:t>Methodology proponents </a:t>
            </a:r>
            <a:r>
              <a:rPr lang="en-AU" sz="1800" dirty="0" smtClean="0"/>
              <a:t>– method development</a:t>
            </a:r>
            <a:endParaRPr lang="en-AU" dirty="0" smtClean="0"/>
          </a:p>
          <a:p>
            <a:pPr lvl="1" eaLnBrk="1" hangingPunct="1">
              <a:defRPr/>
            </a:pPr>
            <a:r>
              <a:rPr lang="en-AU" dirty="0" smtClean="0"/>
              <a:t>Step 3</a:t>
            </a:r>
          </a:p>
          <a:p>
            <a:pPr lvl="2" eaLnBrk="1" hangingPunct="1">
              <a:defRPr/>
            </a:pPr>
            <a:r>
              <a:rPr lang="en-AU" dirty="0" smtClean="0"/>
              <a:t>Define process for identifying a project baseline</a:t>
            </a:r>
          </a:p>
          <a:p>
            <a:pPr lvl="3" eaLnBrk="1" hangingPunct="1">
              <a:defRPr/>
            </a:pPr>
            <a:r>
              <a:rPr lang="en-AU" dirty="0" smtClean="0"/>
              <a:t>Historical baselines </a:t>
            </a:r>
          </a:p>
          <a:p>
            <a:pPr lvl="3" eaLnBrk="1" hangingPunct="1">
              <a:defRPr/>
            </a:pPr>
            <a:r>
              <a:rPr lang="en-AU" dirty="0" smtClean="0"/>
              <a:t>Projected baselines</a:t>
            </a:r>
          </a:p>
          <a:p>
            <a:pPr lvl="3" eaLnBrk="1" hangingPunct="1">
              <a:defRPr/>
            </a:pPr>
            <a:r>
              <a:rPr lang="en-AU" dirty="0" smtClean="0"/>
              <a:t>Comparison baselines </a:t>
            </a:r>
          </a:p>
          <a:p>
            <a:pPr eaLnBrk="1" hangingPunct="1">
              <a:defRPr/>
            </a:pPr>
            <a:endParaRPr lang="en-AU" dirty="0" smtClean="0"/>
          </a:p>
        </p:txBody>
      </p:sp>
      <p:sp>
        <p:nvSpPr>
          <p:cNvPr id="889859" name="TextBox 3"/>
          <p:cNvSpPr txBox="1">
            <a:spLocks noChangeArrowheads="1"/>
          </p:cNvSpPr>
          <p:nvPr/>
        </p:nvSpPr>
        <p:spPr bwMode="auto">
          <a:xfrm>
            <a:off x="7885113" y="6524625"/>
            <a:ext cx="123031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AU" sz="1400">
                <a:latin typeface="Times New Roman" pitchFamily="18" charset="0"/>
                <a:cs typeface="Times New Roman" pitchFamily="18" charset="0"/>
              </a:rPr>
              <a:t>DCCEE 2011</a:t>
            </a:r>
          </a:p>
        </p:txBody>
      </p:sp>
      <p:pic>
        <p:nvPicPr>
          <p:cNvPr id="88986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24625" y="4797425"/>
            <a:ext cx="2619375" cy="149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smtClean="0"/>
              <a:t>Options for Engagement</a:t>
            </a:r>
          </a:p>
        </p:txBody>
      </p:sp>
      <p:sp>
        <p:nvSpPr>
          <p:cNvPr id="88064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 eaLnBrk="1" hangingPunct="1">
              <a:buFontTx/>
              <a:buChar char="•"/>
              <a:defRPr/>
            </a:pPr>
            <a:r>
              <a:rPr lang="en-AU" b="1" dirty="0" smtClean="0"/>
              <a:t>Methodology proponents </a:t>
            </a:r>
            <a:r>
              <a:rPr lang="en-AU" sz="1800" dirty="0" smtClean="0"/>
              <a:t>– method development</a:t>
            </a:r>
            <a:endParaRPr lang="en-AU" dirty="0" smtClean="0"/>
          </a:p>
          <a:p>
            <a:pPr lvl="1" eaLnBrk="1" hangingPunct="1">
              <a:defRPr/>
            </a:pPr>
            <a:r>
              <a:rPr lang="en-AU" dirty="0" smtClean="0"/>
              <a:t>Step 4</a:t>
            </a:r>
          </a:p>
          <a:p>
            <a:pPr lvl="2" eaLnBrk="1" hangingPunct="1">
              <a:defRPr/>
            </a:pPr>
            <a:r>
              <a:rPr lang="en-AU" dirty="0" smtClean="0"/>
              <a:t>Define greenhouse gas assessment boundary</a:t>
            </a:r>
          </a:p>
          <a:p>
            <a:pPr lvl="3" eaLnBrk="1" hangingPunct="1">
              <a:defRPr/>
            </a:pPr>
            <a:r>
              <a:rPr lang="en-AU" dirty="0" smtClean="0"/>
              <a:t>What is in and what is out</a:t>
            </a:r>
          </a:p>
          <a:p>
            <a:pPr lvl="3" eaLnBrk="1" hangingPunct="1">
              <a:defRPr/>
            </a:pPr>
            <a:r>
              <a:rPr lang="en-AU" dirty="0" smtClean="0"/>
              <a:t>Considers leakage beyond the boundary</a:t>
            </a:r>
          </a:p>
          <a:p>
            <a:pPr eaLnBrk="1" hangingPunct="1">
              <a:defRPr/>
            </a:pPr>
            <a:endParaRPr lang="en-AU" dirty="0" smtClean="0"/>
          </a:p>
        </p:txBody>
      </p:sp>
      <p:sp>
        <p:nvSpPr>
          <p:cNvPr id="890883" name="TextBox 3"/>
          <p:cNvSpPr txBox="1">
            <a:spLocks noChangeArrowheads="1"/>
          </p:cNvSpPr>
          <p:nvPr/>
        </p:nvSpPr>
        <p:spPr bwMode="auto">
          <a:xfrm>
            <a:off x="7885113" y="6524625"/>
            <a:ext cx="123031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AU" sz="1400">
                <a:latin typeface="Times New Roman" pitchFamily="18" charset="0"/>
                <a:cs typeface="Times New Roman" pitchFamily="18" charset="0"/>
              </a:rPr>
              <a:t>DCCEE 2011</a:t>
            </a:r>
          </a:p>
        </p:txBody>
      </p:sp>
      <p:pic>
        <p:nvPicPr>
          <p:cNvPr id="89088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24625" y="4797425"/>
            <a:ext cx="2619375" cy="149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19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smtClean="0"/>
              <a:t>Options for Engagement</a:t>
            </a:r>
          </a:p>
        </p:txBody>
      </p:sp>
      <p:sp>
        <p:nvSpPr>
          <p:cNvPr id="88166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 eaLnBrk="1" hangingPunct="1">
              <a:buFontTx/>
              <a:buChar char="•"/>
              <a:defRPr/>
            </a:pPr>
            <a:r>
              <a:rPr lang="en-AU" b="1" dirty="0" smtClean="0"/>
              <a:t>Methodology proponents </a:t>
            </a:r>
            <a:r>
              <a:rPr lang="en-AU" sz="1800" dirty="0" smtClean="0"/>
              <a:t>– method development</a:t>
            </a:r>
            <a:endParaRPr lang="en-AU" dirty="0" smtClean="0"/>
          </a:p>
          <a:p>
            <a:pPr lvl="1" eaLnBrk="1" hangingPunct="1">
              <a:defRPr/>
            </a:pPr>
            <a:r>
              <a:rPr lang="en-AU" dirty="0" smtClean="0"/>
              <a:t>Step 5</a:t>
            </a:r>
          </a:p>
          <a:p>
            <a:pPr lvl="2" eaLnBrk="1" hangingPunct="1">
              <a:defRPr/>
            </a:pPr>
            <a:r>
              <a:rPr lang="en-AU" dirty="0" smtClean="0"/>
              <a:t>Define procedures for determining Project Area</a:t>
            </a:r>
          </a:p>
          <a:p>
            <a:pPr lvl="3" eaLnBrk="1" hangingPunct="1">
              <a:defRPr/>
            </a:pPr>
            <a:r>
              <a:rPr lang="en-AU" dirty="0" smtClean="0"/>
              <a:t>Farm, business unit, selected area</a:t>
            </a:r>
          </a:p>
          <a:p>
            <a:pPr lvl="3" eaLnBrk="1" hangingPunct="1">
              <a:defRPr/>
            </a:pPr>
            <a:endParaRPr lang="en-AU" dirty="0" smtClean="0"/>
          </a:p>
          <a:p>
            <a:pPr eaLnBrk="1" hangingPunct="1">
              <a:defRPr/>
            </a:pPr>
            <a:endParaRPr lang="en-AU" dirty="0" smtClean="0"/>
          </a:p>
        </p:txBody>
      </p:sp>
      <p:sp>
        <p:nvSpPr>
          <p:cNvPr id="891907" name="TextBox 3"/>
          <p:cNvSpPr txBox="1">
            <a:spLocks noChangeArrowheads="1"/>
          </p:cNvSpPr>
          <p:nvPr/>
        </p:nvSpPr>
        <p:spPr bwMode="auto">
          <a:xfrm>
            <a:off x="7885113" y="6524625"/>
            <a:ext cx="123031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AU" sz="1400">
                <a:latin typeface="Times New Roman" pitchFamily="18" charset="0"/>
                <a:cs typeface="Times New Roman" pitchFamily="18" charset="0"/>
              </a:rPr>
              <a:t>DCCEE 2011</a:t>
            </a:r>
          </a:p>
        </p:txBody>
      </p:sp>
      <p:pic>
        <p:nvPicPr>
          <p:cNvPr id="89190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24625" y="4797425"/>
            <a:ext cx="2619375" cy="149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34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19686</TotalTime>
  <Words>686</Words>
  <Application>Microsoft Office PowerPoint</Application>
  <PresentationFormat>On-screen Show (4:3)</PresentationFormat>
  <Paragraphs>169</Paragraphs>
  <Slides>22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Blank Presentation</vt:lpstr>
      <vt:lpstr>The Carbon Farming Initiative and Agricultural Emissions </vt:lpstr>
      <vt:lpstr>This presentation provides an overview of how the Carbon Farming Initiative could work from individual farmer to industry level </vt:lpstr>
      <vt:lpstr>Options for Engagement</vt:lpstr>
      <vt:lpstr>Options for Engagement</vt:lpstr>
      <vt:lpstr>Options for Engagement</vt:lpstr>
      <vt:lpstr>Options for Engagement</vt:lpstr>
      <vt:lpstr>Options for Engagement</vt:lpstr>
      <vt:lpstr>Options for Engagement</vt:lpstr>
      <vt:lpstr>Options for Engagement</vt:lpstr>
      <vt:lpstr>Options for Engagement</vt:lpstr>
      <vt:lpstr>Options for Engagement</vt:lpstr>
      <vt:lpstr>Options for Engagement</vt:lpstr>
      <vt:lpstr>Options for Engagement</vt:lpstr>
      <vt:lpstr>Options for Engagement</vt:lpstr>
      <vt:lpstr>Options for Engagement</vt:lpstr>
      <vt:lpstr>Options for Engagement</vt:lpstr>
      <vt:lpstr>Options for Engagement</vt:lpstr>
      <vt:lpstr>Options for Engagement</vt:lpstr>
      <vt:lpstr>Options for Engagement</vt:lpstr>
      <vt:lpstr>Options for Engagement</vt:lpstr>
      <vt:lpstr>Options for Engagement</vt:lpstr>
      <vt:lpstr>Slide 22</vt:lpstr>
    </vt:vector>
  </TitlesOfParts>
  <Company>ILFR, The University of Melbourne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Best management practices for nitrogen in intensive pasture production systems</dc:title>
  <dc:creator>Dr Richard John Eckard</dc:creator>
  <cp:lastModifiedBy>Seyda Ozkan</cp:lastModifiedBy>
  <cp:revision>743</cp:revision>
  <dcterms:created xsi:type="dcterms:W3CDTF">2000-08-07T02:07:17Z</dcterms:created>
  <dcterms:modified xsi:type="dcterms:W3CDTF">2012-08-23T09:11:04Z</dcterms:modified>
</cp:coreProperties>
</file>